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 id="2147483660" r:id="rId3"/>
  </p:sldMasterIdLst>
  <p:notesMasterIdLst>
    <p:notesMasterId r:id="rId5"/>
  </p:notesMasterIdLst>
  <p:sldIdLst>
    <p:sldId id="256" r:id="rId4"/>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x="12192000" cy="6858000"/>
  <p:notesSz cx="6858000" cy="9144000"/>
  <p:defaultTextStyle>
    <a:defPPr marR="0" lvl="0" algn="l" rtl="0">
      <a:lnSpc>
        <a:spcPct val="100000"/>
      </a:lnSpc>
      <a:spcBef>
        <a:spcPts val="0"/>
      </a:spcBef>
      <a:spcAft>
        <a:spcPts val="0"/>
      </a:spcAft>
    </a:defPPr>
    <a:lvl1pPr marL="0"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L="457200"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L="914400"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L="1371600"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L="1828800"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L="2286000"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L="2743200"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L="3200400"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L="3657600"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defaultTextStyle>
  <p:extLst>
    <p:ext uri="{EFAFB233-063F-42B5-8137-9DF3F51BA10A}">
      <p15:sldGuideLst xmlns:p15="http://schemas.microsoft.com/office/powerpoint/2012/main">
        <p15:guide id="1" orient="horz" pos="1620" userDrawn="1">
          <p15:clr>
            <a:srgbClr val="747775"/>
          </p15:clr>
        </p15:guide>
        <p15:guide id="2" pos="2880" userDrawn="1">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p:normalViewPr>
    <p:restoredLeft sz="15620"/>
    <p:restoredTop sz="94660"/>
  </p:normalViewPr>
  <p:slideViewPr>
    <p:cSldViewPr snapToGrid="0" showGuides="1">
      <p:cViewPr varScale="1">
        <p:scale>
          <a:sx n="100" d="100"/>
          <a:sy n="100" d="100"/>
        </p:scale>
        <p:origin x="0" y="0"/>
      </p:cViewPr>
      <p:guideLst>
        <p:guide orient="horz" pos="1620"/>
        <p:guide pos="2880"/>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 Type="http://schemas.openxmlformats.org/officeDocument/2006/relationships/slideMaster" Target="slideMasters/slideMaster2.xml"/><Relationship Id="rId22" Type="http://schemas.openxmlformats.org/officeDocument/2006/relationships/tableStyles" Target="tableStyles.xml"/><Relationship Id="rId21" Type="http://schemas.openxmlformats.org/officeDocument/2006/relationships/viewProps" Target="viewProps.xml"/><Relationship Id="rId20" Type="http://schemas.openxmlformats.org/officeDocument/2006/relationships/presProps" Target="presProps.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fld>
            <a:endParaRPr lang="cs-CZ"/>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latin typeface="Songti SC" panose="02010800040101010101" charset="-122"/>
                <a:ea typeface="Songti SC" panose="02010800040101010101" charset="-122"/>
                <a:cs typeface="Songti SC" panose="02010800040101010101" charset="-122"/>
                <a:sym typeface="Songti SC" panose="02010800040101010101" charset="-122"/>
              </a:rPr>
              <a:t>尊敬的各位合作伙伴、投资人，大家下午好。欢迎参加山东昱祥制冷设备有限公司的全球化商业计划书发布会。今天，我将向各位详细阐述我们如何凭借领先的技术和创新的战略，抓住全球矿业发展的机遇，特别是聚焦中东市场，开启智慧矿山环境控制的新纪元。</a:t>
            </a:r>
            <a:endParaRPr lang="en-US" sz="1400" b="0" i="0" u="none" strike="noStrike">
              <a:solidFill>
                <a:srgbClr val="000000"/>
              </a:solidFill>
              <a:latin typeface="Songti SC" panose="02010800040101010101" charset="-122"/>
              <a:ea typeface="Songti SC" panose="02010800040101010101" charset="-122"/>
              <a:cs typeface="Songti SC" panose="02010800040101010101" charset="-122"/>
              <a:sym typeface="Songti SC" panose="02010800040101010101" charset="-122"/>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latin typeface="Songti SC" panose="02010800040101010101" charset="-122"/>
                <a:ea typeface="Songti SC" panose="02010800040101010101" charset="-122"/>
                <a:cs typeface="Songti SC" panose="02010800040101010101" charset="-122"/>
                <a:sym typeface="Songti SC" panose="02010800040101010101" charset="-122"/>
              </a:rPr>
              <a:t>接下来是大家关心的投入问题。我们估算，第一年的初始总投入约为300万人民币。这笔费用将主要用于公司注册、办公设施、团队组建、市场营销以及首批产品库存。我们还预留了40万元的预备金，以应对可能出现的风险。这是一个经过审慎评估的、合理的启动预算。相比传统的自主出海模式，这笔预算不仅更具针对性，还能有效规避因经验不足带来的额外试错成本，确保每一分资金都用在刀刃上，为项目在中东的顺利启动提供强有力的资金支持。</a:t>
            </a:r>
            <a:endParaRPr lang="en-US" sz="1400" b="0" i="0" u="none" strike="noStrike">
              <a:solidFill>
                <a:srgbClr val="000000"/>
              </a:solidFill>
              <a:latin typeface="Songti SC" panose="02010800040101010101" charset="-122"/>
              <a:ea typeface="Songti SC" panose="02010800040101010101" charset="-122"/>
              <a:cs typeface="Songti SC" panose="02010800040101010101" charset="-122"/>
              <a:sym typeface="Songti SC" panose="02010800040101010101" charset="-122"/>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200" b="0" i="0" u="none" strike="noStrike">
                <a:solidFill>
                  <a:srgbClr val="000000"/>
                </a:solidFill>
                <a:latin typeface="Arial" panose="020B0604020202090204"/>
                <a:ea typeface="Arial" panose="020B0604020202090204"/>
                <a:cs typeface="Arial" panose="020B0604020202090204"/>
                <a:sym typeface="Arial" panose="020B0604020202090204"/>
              </a:rPr>
              <a:t>We are confident in our future growth. Our goal is to capture 0.2% of the Middle East market share and achieve $200,000 in revenue in the first year. By the third year, we expect to reach profitability with annual revenue of $800,000. By the fifth year, our target is to increase market share to 1.5% and exceed $1.5 million in annual revenue. This is a steady and achievable growth path.</a:t>
            </a:r>
            <a:endParaRPr lang="en-US" sz="1200" b="0" i="0" u="none" strike="noStrike">
              <a:solidFill>
                <a:srgbClr val="000000"/>
              </a:solidFill>
              <a:latin typeface="Arial" panose="020B0604020202090204"/>
              <a:ea typeface="Arial" panose="020B0604020202090204"/>
              <a:cs typeface="Arial" panose="020B0604020202090204"/>
              <a:sym typeface="Arial" panose="020B0604020202090204"/>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latin typeface="Songti SC" panose="02010800040101010101" charset="-122"/>
                <a:ea typeface="Songti SC" panose="02010800040101010101" charset="-122"/>
                <a:cs typeface="Songti SC" panose="02010800040101010101" charset="-122"/>
                <a:sym typeface="Songti SC" panose="02010800040101010101" charset="-122"/>
              </a:rPr>
              <a:t>当然，任何商业计划都伴随着风险。我们已经识别了市场竞争、地缘政治、文化沟通和技术产品这四类主要风险。针对每一种风险，我们都制定了详细的应对策略。例如，面对市场竞争，我们将强化技术差异化；面对地缘政治风险，我们将与本地伙伴共担风险。我们有信心管理好这些潜在挑战。</a:t>
            </a:r>
            <a:endParaRPr lang="en-US" sz="1400" b="0" i="0" u="none" strike="noStrike">
              <a:solidFill>
                <a:srgbClr val="000000"/>
              </a:solidFill>
              <a:latin typeface="Songti SC" panose="02010800040101010101" charset="-122"/>
              <a:ea typeface="Songti SC" panose="02010800040101010101" charset="-122"/>
              <a:cs typeface="Songti SC" panose="02010800040101010101" charset="-122"/>
              <a:sym typeface="Songti SC" panose="02010800040101010101" charset="-122"/>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latin typeface="Songti SC" panose="02010800040101010101" charset="-122"/>
                <a:ea typeface="Songti SC" panose="02010800040101010101" charset="-122"/>
                <a:cs typeface="Songti SC" panose="02010800040101010101" charset="-122"/>
                <a:sym typeface="Songti SC" panose="02010800040101010101" charset="-122"/>
              </a:rPr>
              <a:t>这张幻灯片汇总了我们计划中的一些核心数据。从全球和沙特的市场规模及增长率，到AI数字员工带来的效率提升，再到我们的初始投入和盈利目标。这些数据共同描绘了一幅清晰、可靠的商业蓝图。</a:t>
            </a:r>
            <a:endParaRPr lang="en-US" sz="1400" b="0" i="0" u="none" strike="noStrike">
              <a:solidFill>
                <a:srgbClr val="000000"/>
              </a:solidFill>
              <a:latin typeface="Songti SC" panose="02010800040101010101" charset="-122"/>
              <a:ea typeface="Songti SC" panose="02010800040101010101" charset="-122"/>
              <a:cs typeface="Songti SC" panose="02010800040101010101" charset="-122"/>
              <a:sym typeface="Songti SC" panose="02010800040101010101" charset="-122"/>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r">
              <a:lnSpc>
                <a:spcPct val="100000"/>
              </a:lnSpc>
            </a:pPr>
            <a:r>
              <a:rPr lang="en-US" sz="1300" b="0" i="0" u="none" strike="noStrike">
                <a:solidFill>
                  <a:srgbClr val="000000"/>
                </a:solidFill>
                <a:latin typeface="Arial" panose="020B0604020202090204"/>
                <a:ea typeface="Arial" panose="020B0604020202090204"/>
                <a:cs typeface="Arial" panose="020B0604020202090204"/>
                <a:sym typeface="Arial" panose="020B0604020202090204"/>
              </a:rPr>
              <a:t>أخيرًا، أريد أن أقول أن الهدف الأساسي لجميع ما نفعله هو "حسن بيئة عمل العمال المنجمين وزد من كفاءتهم". هذا ليس مجرد شعار، بل هو مهمتنا. لقد أثبتنا قوتنا الفنية في الصين، والآن نأمل في نقل هذه القدرة إلى الشرق الأوسط، وإعادة تشكيل معايير تشغيل المناجم بالتكنولوجيا، ومساهمة بحكمتنا وقوتنا في الارتقاء الصناعي المحلي.</a:t>
            </a:r>
            <a:endParaRPr lang="en-US" sz="1300" b="0" i="0" u="none" strike="noStrike">
              <a:solidFill>
                <a:srgbClr val="000000"/>
              </a:solidFill>
              <a:latin typeface="Arial" panose="020B0604020202090204"/>
              <a:ea typeface="Arial" panose="020B0604020202090204"/>
              <a:cs typeface="Arial" panose="020B0604020202090204"/>
              <a:sym typeface="Arial" panose="020B0604020202090204"/>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latin typeface="Songti SC" panose="02010800040101010101" charset="-122"/>
                <a:ea typeface="Songti SC" panose="02010800040101010101" charset="-122"/>
                <a:cs typeface="Songti SC" panose="02010800040101010101" charset="-122"/>
                <a:sym typeface="Songti SC" panose="02010800040101010101" charset="-122"/>
              </a:rPr>
              <a:t>风已起，船已备。山东昱祥制冷已经准备好迎接全球化的挑战。我们诚挚地邀请各位合作伙伴和投资人，与我们携手，共同抓住这个历史性的机遇，共创辉煌的未来。谢谢大家！</a:t>
            </a:r>
            <a:endParaRPr lang="en-US" sz="1400" b="0" i="0" u="none" strike="noStrike">
              <a:solidFill>
                <a:srgbClr val="000000"/>
              </a:solidFill>
              <a:latin typeface="Songti SC" panose="02010800040101010101" charset="-122"/>
              <a:ea typeface="Songti SC" panose="02010800040101010101" charset="-122"/>
              <a:cs typeface="Songti SC" panose="02010800040101010101" charset="-122"/>
              <a:sym typeface="Songti SC" panose="02010800040101010101" charset="-122"/>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latin typeface="Songti SC" panose="02010800040101010101" charset="-122"/>
                <a:ea typeface="Songti SC" panose="02010800040101010101" charset="-122"/>
                <a:cs typeface="Songti SC" panose="02010800040101010101" charset="-122"/>
                <a:sym typeface="Songti SC" panose="02010800040101010101" charset="-122"/>
              </a:rPr>
              <a:t>首先，让我们通过这份执行摘要快速了解我们计划的核心。我们发现，全球市场，特别是中东，正迎来前所未有的发展机遇。凭借我们显著的技术和成本优势，我们制定了清晰的“迪拜枢纽，沙特核心”战略。同时，我们将通过创新的新媒体和AI技术重塑获客模式。我们有信心在稳健的财务预期下，实现全球化发展的目标。</a:t>
            </a:r>
            <a:endParaRPr lang="en-US" sz="1400" b="0" i="0" u="none" strike="noStrike">
              <a:solidFill>
                <a:srgbClr val="000000"/>
              </a:solidFill>
              <a:latin typeface="Songti SC" panose="02010800040101010101" charset="-122"/>
              <a:ea typeface="Songti SC" panose="02010800040101010101" charset="-122"/>
              <a:cs typeface="Songti SC" panose="02010800040101010101" charset="-122"/>
              <a:sym typeface="Songti SC" panose="02010800040101010101" charset="-122"/>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latin typeface="Songti SC" panose="02010800040101010101" charset="-122"/>
                <a:ea typeface="Songti SC" panose="02010800040101010101" charset="-122"/>
                <a:cs typeface="Songti SC" panose="02010800040101010101" charset="-122"/>
                <a:sym typeface="Songti SC" panose="02010800040101010101" charset="-122"/>
              </a:rPr>
              <a:t>山东昱祥制冷成立于2019年，是一家专注于矿山井下环境控制的高新技术企业。我们的核心产品包括矿井特种空调、智能通风系统以及环境监测与智能控制系统。我们最大的优势在于技术领先，特别是在超深井地温控制和AIoT智能化方面取得了重大突破，并能为客户提供全生命周期的专业服务。</a:t>
            </a:r>
            <a:endParaRPr lang="en-US" sz="1400" b="0" i="0" u="none" strike="noStrike">
              <a:solidFill>
                <a:srgbClr val="000000"/>
              </a:solidFill>
              <a:latin typeface="Songti SC" panose="02010800040101010101" charset="-122"/>
              <a:ea typeface="Songti SC" panose="02010800040101010101" charset="-122"/>
              <a:cs typeface="Songti SC" panose="02010800040101010101" charset="-122"/>
              <a:sym typeface="Songti SC" panose="02010800040101010101" charset="-122"/>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r">
              <a:lnSpc>
                <a:spcPct val="100000"/>
              </a:lnSpc>
            </a:pPr>
            <a:r>
              <a:rPr lang="en-US" sz="1200" b="0" i="0" u="none" strike="noStrike">
                <a:solidFill>
                  <a:srgbClr val="000000"/>
                </a:solidFill>
                <a:latin typeface="Noto Sans SC"/>
                <a:ea typeface="Noto Sans SC"/>
                <a:cs typeface="Noto Sans SC"/>
                <a:sym typeface="Noto Sans SC"/>
              </a:rPr>
              <a:t>نظرة عامة على السوق العالمية: نرى سوقًا كبيرًا من المحيط الأزرق. بحسب التنبؤات الرسمية، سيصل سوق تهوية المناجم العالمية إلى 14.7 مليار دولار في عام 2026، وسيستمر النمو بمعدل نمو سنوي مركب يقارب 6%. والقوى الدافعة وراء ذلك تشمل التشريعات الأمنية الأكثر صرامة، وزيادة عمق التنقيب، واتجاهات التحكم الذكي على نطاق عالمي. ولا سيما الحلول الآلية، وهي تتماشى مع مزايانا الأساسية.</a:t>
            </a:r>
            <a:endParaRPr lang="en-US" sz="1200" b="0" i="0" u="none" strike="noStrike">
              <a:solidFill>
                <a:srgbClr val="000000"/>
              </a:solidFill>
              <a:latin typeface="Noto Sans SC"/>
              <a:ea typeface="Noto Sans SC"/>
              <a:cs typeface="Noto Sans SC"/>
              <a:sym typeface="Noto Sans SC"/>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200" b="0" i="0" u="none" strike="noStrike">
                <a:solidFill>
                  <a:srgbClr val="000000"/>
                </a:solidFill>
                <a:latin typeface="Noto Sans SC"/>
                <a:ea typeface="Noto Sans SC"/>
                <a:cs typeface="Noto Sans SC"/>
                <a:sym typeface="Noto Sans SC"/>
              </a:rPr>
              <a:t>Now, let's focus on the core of our plan—the Middle East market. Driven by Saudi Vision 2030, mining is becoming a key pillar of its economic transformation. The Saudi mining equipment market is huge and growing, meaning demand for our environmental control systems will grow at the same high rate. The market here is investment-driven, quality-focused, and highly dependent on local channels—this is where we can leverage our strengths.</a:t>
            </a:r>
            <a:endParaRPr lang="en-US" sz="1200" b="0" i="0" u="none" strike="noStrike">
              <a:solidFill>
                <a:srgbClr val="000000"/>
              </a:solidFill>
              <a:latin typeface="Noto Sans SC"/>
              <a:ea typeface="Noto Sans SC"/>
              <a:cs typeface="Noto Sans SC"/>
              <a:sym typeface="Noto Sans SC"/>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r">
              <a:lnSpc>
                <a:spcPct val="100000"/>
              </a:lnSpc>
            </a:pPr>
            <a:r>
              <a:rPr lang="en-US" sz="1200" b="0" i="0" u="none" strike="noStrike">
                <a:solidFill>
                  <a:srgbClr val="000000"/>
                </a:solidFill>
                <a:latin typeface="Noto Sans SC"/>
                <a:ea typeface="Noto Sans SC"/>
                <a:cs typeface="Noto Sans SC"/>
                <a:sym typeface="Noto Sans SC"/>
              </a:rPr>
              <a:t>في هذا التحليل التنافسي، نركز على كيفية تميزنا في السوق. نحن نواجه عمالقة دولية مثل كاتربيلر وساندفيك، لكنها تعاني من عدم المرونة والتكاليف العالية. لدينا مزايا في التميز الفني والمرونة القصوى. نركز على السوق في الشرق الأوسط مع استراتيجية تضع التكنولوجيا كأسلحة وهنا القيمة كدافع، لتلبية احتياجات العملاء بكفاءة عالية.</a:t>
            </a:r>
            <a:endParaRPr lang="en-US" sz="1200" b="0" i="0" u="none" strike="noStrike">
              <a:solidFill>
                <a:srgbClr val="000000"/>
              </a:solidFill>
              <a:latin typeface="Noto Sans SC"/>
              <a:ea typeface="Noto Sans SC"/>
              <a:cs typeface="Noto Sans SC"/>
              <a:sym typeface="Noto Sans SC"/>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latin typeface="Songti SC" panose="02010800040101010101" charset="-122"/>
                <a:ea typeface="Songti SC" panose="02010800040101010101" charset="-122"/>
                <a:cs typeface="Songti SC" panose="02010800040101010101" charset="-122"/>
                <a:sym typeface="Songti SC" panose="02010800040101010101" charset="-122"/>
              </a:rPr>
              <a:t>我们的市场进入策略非常清晰：“迪拜为枢纽，沙特为核心”。我们将分两步走：首先，在迪拜设立区域总部，利用其作为国际金融和贸易中心的优势，统筹整个中东市场的战略。然后，在沙特，我们将发展强大的本地分销商，借助他们的网络和关系，快速实现市场渗透。</a:t>
            </a:r>
            <a:endParaRPr lang="en-US" sz="1400" b="0" i="0" u="none" strike="noStrike">
              <a:solidFill>
                <a:srgbClr val="000000"/>
              </a:solidFill>
              <a:latin typeface="Songti SC" panose="02010800040101010101" charset="-122"/>
              <a:ea typeface="Songti SC" panose="02010800040101010101" charset="-122"/>
              <a:cs typeface="Songti SC" panose="02010800040101010101" charset="-122"/>
              <a:sym typeface="Songti SC" panose="02010800040101010101" charset="-122"/>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200" b="0" i="0" u="none" strike="noStrike">
                <a:solidFill>
                  <a:srgbClr val="000000"/>
                </a:solidFill>
                <a:latin typeface="Noto Sans SC"/>
                <a:ea typeface="Noto Sans SC"/>
                <a:cs typeface="Noto Sans SC"/>
                <a:sym typeface="Noto Sans SC"/>
              </a:rPr>
              <a:t>To efficiently acquire customers, we will build a strong new media marketing matrix. First, we will conduct professional marketing on LinkedIn to accurately reach target customers. Second, we will establish multilingual official websites and optimize SEO so that customers can easily find us. Finally, we will actively participate in online exhibitions and host product live streams to interact directly with customers and demonstrate our technical strength.</a:t>
            </a:r>
            <a:endParaRPr lang="en-US" sz="1200" b="0" i="0" u="none" strike="noStrike">
              <a:solidFill>
                <a:srgbClr val="000000"/>
              </a:solidFill>
              <a:latin typeface="Noto Sans SC"/>
              <a:ea typeface="Noto Sans SC"/>
              <a:cs typeface="Noto Sans SC"/>
              <a:sym typeface="Noto Sans SC"/>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r">
              <a:lnSpc>
                <a:spcPct val="100000"/>
              </a:lnSpc>
            </a:pPr>
            <a:r>
              <a:rPr lang="en-US" sz="1400" b="0" i="0" u="none" strike="noStrike">
                <a:solidFill>
                  <a:srgbClr val="000000"/>
                </a:solidFill>
                <a:latin typeface="Noto Sans SC"/>
                <a:ea typeface="Noto Sans SC"/>
                <a:cs typeface="Noto Sans SC"/>
                <a:sym typeface="Noto Sans SC"/>
              </a:rPr>
              <a:t>المزيد من الإثارة هو أننا سننشر موظفين رقمية ذي الذكاء الاصطناعي لتمكين المبيعات. يمكنهم مساعدتنا في فحص العقود بذكاء، وتربية العملاء تلقائيًا، ومساعدة المبيعات في إكمال الأعمال اليومية. هذا ليس فقط يحرر فريق المبيعات من الأعمال الروتينية، ليركز على العملاء عاليين القيمة، بل يمكنه أيضًا زيادة معدل تحويل المبيعات العام بنسبة 15% إلى 20%، لتحقيق مبيعات ذكية حقيقية.</a:t>
            </a:r>
            <a:endParaRPr lang="en-US" sz="1400" b="0" i="0" u="none" strike="noStrike">
              <a:solidFill>
                <a:srgbClr val="000000"/>
              </a:solidFill>
              <a:latin typeface="Noto Sans SC"/>
              <a:ea typeface="Noto Sans SC"/>
              <a:cs typeface="Noto Sans SC"/>
              <a:sym typeface="Noto Sans SC"/>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matchingName="标题幻灯片">
  <p:cSld name="TITLE">
    <p:spTree>
      <p:nvGrpSpPr>
        <p:cNvPr id="11" name="Shape 11"/>
        <p:cNvGrpSpPr/>
        <p:nvPr/>
      </p:nvGrpSpPr>
      <p:grpSpPr>
        <a:xfrm>
          <a:off x="0" y="0"/>
          <a:ext cx="0" cy="0"/>
          <a:chOff x="0" y="0"/>
          <a:chExt cx="0" cy="0"/>
        </a:xfrm>
      </p:grpSpPr>
      <p:sp>
        <p:nvSpPr>
          <p:cNvPr id="12" name="Shape 30"/>
          <p:cNvSpPr txBox="1"/>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Arial" panose="020B060402020209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3" name="Shape 31"/>
          <p:cNvSpPr txBox="1"/>
          <p:nvPr>
            <p:ph type="subTitle" idx="1"/>
          </p:nvPr>
        </p:nvSpPr>
        <p:spPr>
          <a:xfrm>
            <a:off x="1143000" y="2701528"/>
            <a:ext cx="6858000" cy="1241821"/>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4" name="Shape 32"/>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5" name="Shape 33"/>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6" name="Shape 34"/>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matchingName="标题和竖排文字">
  <p:cSld name="VERTICAL_TEXT">
    <p:spTree>
      <p:nvGrpSpPr>
        <p:cNvPr id="68" name="Shape 68"/>
        <p:cNvGrpSpPr/>
        <p:nvPr/>
      </p:nvGrpSpPr>
      <p:grpSpPr>
        <a:xfrm>
          <a:off x="0" y="0"/>
          <a:ext cx="0" cy="0"/>
          <a:chOff x="0" y="0"/>
          <a:chExt cx="0" cy="0"/>
        </a:xfrm>
      </p:grpSpPr>
      <p:sp>
        <p:nvSpPr>
          <p:cNvPr id="69" name="Shape 49"/>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0" name="Shape 50"/>
          <p:cNvSpPr txBox="1"/>
          <p:nvPr>
            <p:ph type="body" idx="1"/>
          </p:nvPr>
        </p:nvSpPr>
        <p:spPr>
          <a:xfrm rot="5400000">
            <a:off x="2940248" y="-942379"/>
            <a:ext cx="3263504"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71" name="Shape 5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2" name="Shape 5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3" name="Shape 5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matchingName="竖排标题与文本">
  <p:cSld name="VERTICAL_TITLE_AND_VERTICAL_TEXT">
    <p:spTree>
      <p:nvGrpSpPr>
        <p:cNvPr id="74" name="Shape 74"/>
        <p:cNvGrpSpPr/>
        <p:nvPr/>
      </p:nvGrpSpPr>
      <p:grpSpPr>
        <a:xfrm>
          <a:off x="0" y="0"/>
          <a:ext cx="0" cy="0"/>
          <a:chOff x="0" y="0"/>
          <a:chExt cx="0" cy="0"/>
        </a:xfrm>
      </p:grpSpPr>
      <p:sp>
        <p:nvSpPr>
          <p:cNvPr id="75" name="Shape 15"/>
          <p:cNvSpPr txBox="1"/>
          <p:nvPr>
            <p:ph type="title"/>
          </p:nvPr>
        </p:nvSpPr>
        <p:spPr>
          <a:xfrm rot="5400000">
            <a:off x="5350073" y="1467445"/>
            <a:ext cx="4358879" cy="1971675"/>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6" name="Shape 16"/>
          <p:cNvSpPr txBox="1"/>
          <p:nvPr>
            <p:ph type="body" idx="1"/>
          </p:nvPr>
        </p:nvSpPr>
        <p:spPr>
          <a:xfrm rot="5400000">
            <a:off x="1349573" y="-447080"/>
            <a:ext cx="4358879" cy="5800725"/>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77" name="Shape 17"/>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8" name="Shape 18"/>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9" name="Shape 19"/>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matchingName="标题和内容">
  <p:cSld name="OBJECT">
    <p:spTree>
      <p:nvGrpSpPr>
        <p:cNvPr id="17" name="Shape 17"/>
        <p:cNvGrpSpPr/>
        <p:nvPr/>
      </p:nvGrpSpPr>
      <p:grpSpPr>
        <a:xfrm>
          <a:off x="0" y="0"/>
          <a:ext cx="0" cy="0"/>
          <a:chOff x="0" y="0"/>
          <a:chExt cx="0" cy="0"/>
        </a:xfrm>
      </p:grpSpPr>
      <p:sp>
        <p:nvSpPr>
          <p:cNvPr id="18" name="Shape 54"/>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9" name="Shape 55"/>
          <p:cNvSpPr txBox="1"/>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20" name="Shape 5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1" name="Shape 5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2" name="Shape 5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matchingName="节标题">
  <p:cSld name="SECTION_HEADER">
    <p:spTree>
      <p:nvGrpSpPr>
        <p:cNvPr id="23" name="Shape 23"/>
        <p:cNvGrpSpPr/>
        <p:nvPr/>
      </p:nvGrpSpPr>
      <p:grpSpPr>
        <a:xfrm>
          <a:off x="0" y="0"/>
          <a:ext cx="0" cy="0"/>
          <a:chOff x="0" y="0"/>
          <a:chExt cx="0" cy="0"/>
        </a:xfrm>
      </p:grpSpPr>
      <p:sp>
        <p:nvSpPr>
          <p:cNvPr id="24" name="Shape 59"/>
          <p:cNvSpPr txBox="1"/>
          <p:nvPr>
            <p:ph type="title"/>
          </p:nvPr>
        </p:nvSpPr>
        <p:spPr>
          <a:xfrm>
            <a:off x="623888" y="1282304"/>
            <a:ext cx="7886700" cy="2139553"/>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Arial" panose="020B060402020209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5" name="Shape 60"/>
          <p:cNvSpPr txBox="1"/>
          <p:nvPr>
            <p:ph type="body" idx="1"/>
          </p:nvPr>
        </p:nvSpPr>
        <p:spPr>
          <a:xfrm>
            <a:off x="623888" y="3442097"/>
            <a:ext cx="7886700" cy="112514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p:txBody>
      </p:sp>
      <p:sp>
        <p:nvSpPr>
          <p:cNvPr id="26" name="Shape 6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7" name="Shape 6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8" name="Shape 6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matchingName="两栏内容">
  <p:cSld name="TWO_OBJECTS">
    <p:spTree>
      <p:nvGrpSpPr>
        <p:cNvPr id="29" name="Shape 29"/>
        <p:cNvGrpSpPr/>
        <p:nvPr/>
      </p:nvGrpSpPr>
      <p:grpSpPr>
        <a:xfrm>
          <a:off x="0" y="0"/>
          <a:ext cx="0" cy="0"/>
          <a:chOff x="0" y="0"/>
          <a:chExt cx="0" cy="0"/>
        </a:xfrm>
      </p:grpSpPr>
      <p:sp>
        <p:nvSpPr>
          <p:cNvPr id="30" name="Shape 9"/>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1" name="Shape 10"/>
          <p:cNvSpPr txBox="1"/>
          <p:nvPr>
            <p:ph type="body" idx="1"/>
          </p:nvPr>
        </p:nvSpPr>
        <p:spPr>
          <a:xfrm>
            <a:off x="6286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32" name="Shape 11"/>
          <p:cNvSpPr txBox="1"/>
          <p:nvPr>
            <p:ph type="body" idx="2"/>
          </p:nvPr>
        </p:nvSpPr>
        <p:spPr>
          <a:xfrm>
            <a:off x="46291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33" name="Shape 12"/>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4" name="Shape 13"/>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5" name="Shape 14"/>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matchingName="比较">
  <p:cSld name="TWO_OBJECTS_WITH_TEXT">
    <p:spTree>
      <p:nvGrpSpPr>
        <p:cNvPr id="36" name="Shape 36"/>
        <p:cNvGrpSpPr/>
        <p:nvPr/>
      </p:nvGrpSpPr>
      <p:grpSpPr>
        <a:xfrm>
          <a:off x="0" y="0"/>
          <a:ext cx="0" cy="0"/>
          <a:chOff x="0" y="0"/>
          <a:chExt cx="0" cy="0"/>
        </a:xfrm>
      </p:grpSpPr>
      <p:sp>
        <p:nvSpPr>
          <p:cNvPr id="37" name="Shape 35"/>
          <p:cNvSpPr txBox="1"/>
          <p:nvPr>
            <p:ph type="title"/>
          </p:nvPr>
        </p:nvSpPr>
        <p:spPr>
          <a:xfrm>
            <a:off x="629841"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8" name="Shape 36"/>
          <p:cNvSpPr txBox="1"/>
          <p:nvPr>
            <p:ph type="body" idx="1"/>
          </p:nvPr>
        </p:nvSpPr>
        <p:spPr>
          <a:xfrm>
            <a:off x="629841" y="1260872"/>
            <a:ext cx="3868340"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p:txBody>
      </p:sp>
      <p:sp>
        <p:nvSpPr>
          <p:cNvPr id="39" name="Shape 37"/>
          <p:cNvSpPr txBox="1"/>
          <p:nvPr>
            <p:ph type="body" idx="2"/>
          </p:nvPr>
        </p:nvSpPr>
        <p:spPr>
          <a:xfrm>
            <a:off x="629841" y="1878806"/>
            <a:ext cx="3868340"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40" name="Shape 38"/>
          <p:cNvSpPr txBox="1"/>
          <p:nvPr>
            <p:ph type="body" idx="3"/>
          </p:nvPr>
        </p:nvSpPr>
        <p:spPr>
          <a:xfrm>
            <a:off x="4629150" y="1260872"/>
            <a:ext cx="3887391"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p:txBody>
      </p:sp>
      <p:sp>
        <p:nvSpPr>
          <p:cNvPr id="41" name="Shape 39"/>
          <p:cNvSpPr txBox="1"/>
          <p:nvPr>
            <p:ph type="body" idx="4"/>
          </p:nvPr>
        </p:nvSpPr>
        <p:spPr>
          <a:xfrm>
            <a:off x="4629150" y="1878806"/>
            <a:ext cx="3887391"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42" name="Shape 40"/>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3" name="Shape 41"/>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4" name="Shape 42"/>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matchingName="仅标题">
  <p:cSld name="TITLE_ONLY">
    <p:spTree>
      <p:nvGrpSpPr>
        <p:cNvPr id="45" name="Shape 45"/>
        <p:cNvGrpSpPr/>
        <p:nvPr/>
      </p:nvGrpSpPr>
      <p:grpSpPr>
        <a:xfrm>
          <a:off x="0" y="0"/>
          <a:ext cx="0" cy="0"/>
          <a:chOff x="0" y="0"/>
          <a:chExt cx="0" cy="0"/>
        </a:xfrm>
      </p:grpSpPr>
      <p:sp>
        <p:nvSpPr>
          <p:cNvPr id="46" name="Shape 20"/>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7" name="Shape 2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8" name="Shape 2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9" name="Shape 2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matchingName="空白">
  <p:cSld name="BLANK">
    <p:spTree>
      <p:nvGrpSpPr>
        <p:cNvPr id="50" name="Shape 50"/>
        <p:cNvGrpSpPr/>
        <p:nvPr/>
      </p:nvGrpSpPr>
      <p:grpSpPr>
        <a:xfrm>
          <a:off x="0" y="0"/>
          <a:ext cx="0" cy="0"/>
          <a:chOff x="0" y="0"/>
          <a:chExt cx="0" cy="0"/>
        </a:xfrm>
      </p:grpSpPr>
      <p:sp>
        <p:nvSpPr>
          <p:cNvPr id="51" name="Shape 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2" name="Shape 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3" name="Shape 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matchingName="内容与标题">
  <p:cSld name="OBJECT_WITH_CAPTION_TEXT">
    <p:spTree>
      <p:nvGrpSpPr>
        <p:cNvPr id="54" name="Shape 54"/>
        <p:cNvGrpSpPr/>
        <p:nvPr/>
      </p:nvGrpSpPr>
      <p:grpSpPr>
        <a:xfrm>
          <a:off x="0" y="0"/>
          <a:ext cx="0" cy="0"/>
          <a:chOff x="0" y="0"/>
          <a:chExt cx="0" cy="0"/>
        </a:xfrm>
      </p:grpSpPr>
      <p:sp>
        <p:nvSpPr>
          <p:cNvPr id="55" name="Shape 43"/>
          <p:cNvSpPr txBox="1"/>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panose="020B0604020202090204"/>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6" name="Shape 44"/>
          <p:cNvSpPr txBox="1"/>
          <p:nvPr>
            <p:ph type="body" idx="1"/>
          </p:nvPr>
        </p:nvSpPr>
        <p:spPr>
          <a:xfrm>
            <a:off x="3887391" y="740569"/>
            <a:ext cx="4629150" cy="3655219"/>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p:txBody>
      </p:sp>
      <p:sp>
        <p:nvSpPr>
          <p:cNvPr id="57" name="Shape 45"/>
          <p:cNvSpPr txBox="1"/>
          <p:nvPr>
            <p:ph type="body" idx="2"/>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p:txBody>
      </p:sp>
      <p:sp>
        <p:nvSpPr>
          <p:cNvPr id="58" name="Shape 4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9" name="Shape 4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0" name="Shape 4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matchingName="图片与标题">
  <p:cSld name="PICTURE_WITH_CAPTION_TEXT">
    <p:spTree>
      <p:nvGrpSpPr>
        <p:cNvPr id="61" name="Shape 61"/>
        <p:cNvGrpSpPr/>
        <p:nvPr/>
      </p:nvGrpSpPr>
      <p:grpSpPr>
        <a:xfrm>
          <a:off x="0" y="0"/>
          <a:ext cx="0" cy="0"/>
          <a:chOff x="0" y="0"/>
          <a:chExt cx="0" cy="0"/>
        </a:xfrm>
      </p:grpSpPr>
      <p:sp>
        <p:nvSpPr>
          <p:cNvPr id="62" name="Shape 24"/>
          <p:cNvSpPr txBox="1"/>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panose="020B0604020202090204"/>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3" name="Shape 25"/>
          <p:cNvSpPr/>
          <p:nvPr>
            <p:ph type="pic" idx="2"/>
          </p:nvPr>
        </p:nvSpPr>
        <p:spPr>
          <a:xfrm>
            <a:off x="3887391" y="740569"/>
            <a:ext cx="4629150" cy="3655219"/>
          </a:xfrm>
          <a:prstGeom prst="rect">
            <a:avLst/>
          </a:prstGeom>
          <a:noFill/>
          <a:ln>
            <a:noFill/>
          </a:ln>
        </p:spPr>
      </p:sp>
      <p:sp>
        <p:nvSpPr>
          <p:cNvPr id="64" name="Shape 26"/>
          <p:cNvSpPr txBox="1"/>
          <p:nvPr>
            <p:ph type="body" idx="1"/>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p:txBody>
      </p:sp>
      <p:sp>
        <p:nvSpPr>
          <p:cNvPr id="65" name="Shape 27"/>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6" name="Shape 28"/>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7" name="Shape 29"/>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5" name="Shape 5"/>
        <p:cNvGrpSpPr/>
        <p:nvPr/>
      </p:nvGrpSpPr>
      <p:grpSpPr>
        <a:xfrm>
          <a:off x="0" y="0"/>
          <a:ext cx="0" cy="0"/>
          <a:chOff x="0" y="0"/>
          <a:chExt cx="0" cy="0"/>
        </a:xfrm>
      </p:grpSpPr>
      <p:sp>
        <p:nvSpPr>
          <p:cNvPr id="6" name="Shape 1"/>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Arial" panose="020B0604020202090204"/>
              <a:buNone/>
              <a:defRPr sz="3300" b="0" i="0" u="none" strike="noStrike" cap="none">
                <a:solidFill>
                  <a:schemeClr val="dk1"/>
                </a:solidFill>
                <a:latin typeface="Arial" panose="020B0604020202090204"/>
                <a:ea typeface="Arial" panose="020B0604020202090204"/>
                <a:cs typeface="Arial" panose="020B0604020202090204"/>
                <a:sym typeface="Arial" panose="020B0604020202090204"/>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7" name="Shape 2"/>
          <p:cNvSpPr txBox="1"/>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panose="020B0604020202090204"/>
              <a:buChar char="•"/>
              <a:defRPr sz="2100" b="0" i="0" u="none" strike="noStrike" cap="none">
                <a:solidFill>
                  <a:schemeClr val="dk1"/>
                </a:solidFill>
                <a:latin typeface="Arial" panose="020B0604020202090204"/>
                <a:ea typeface="Arial" panose="020B0604020202090204"/>
                <a:cs typeface="Arial" panose="020B0604020202090204"/>
                <a:sym typeface="Arial" panose="020B0604020202090204"/>
              </a:defRPr>
            </a:lvl1pPr>
            <a:lvl2pPr marL="914400" marR="0" lvl="1" indent="-342900" algn="l" rtl="0">
              <a:lnSpc>
                <a:spcPct val="90000"/>
              </a:lnSpc>
              <a:spcBef>
                <a:spcPts val="400"/>
              </a:spcBef>
              <a:spcAft>
                <a:spcPts val="0"/>
              </a:spcAft>
              <a:buClr>
                <a:schemeClr val="dk1"/>
              </a:buClr>
              <a:buSzPts val="1800"/>
              <a:buFont typeface="Arial" panose="020B0604020202090204"/>
              <a:buChar char="•"/>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2pPr>
            <a:lvl3pPr marL="1371600" marR="0" lvl="2" indent="-323850" algn="l" rtl="0">
              <a:lnSpc>
                <a:spcPct val="90000"/>
              </a:lnSpc>
              <a:spcBef>
                <a:spcPts val="400"/>
              </a:spcBef>
              <a:spcAft>
                <a:spcPts val="0"/>
              </a:spcAft>
              <a:buClr>
                <a:schemeClr val="dk1"/>
              </a:buClr>
              <a:buSzPts val="1500"/>
              <a:buFont typeface="Arial" panose="020B0604020202090204"/>
              <a:buChar char="•"/>
              <a:defRPr sz="1500" b="0" i="0" u="none" strike="noStrike" cap="none">
                <a:solidFill>
                  <a:schemeClr val="dk1"/>
                </a:solidFill>
                <a:latin typeface="Arial" panose="020B0604020202090204"/>
                <a:ea typeface="Arial" panose="020B0604020202090204"/>
                <a:cs typeface="Arial" panose="020B0604020202090204"/>
                <a:sym typeface="Arial" panose="020B0604020202090204"/>
              </a:defRPr>
            </a:lvl3pPr>
            <a:lvl4pPr marL="1828800" marR="0" lvl="3" indent="-317500" algn="l" rtl="0">
              <a:lnSpc>
                <a:spcPct val="90000"/>
              </a:lnSpc>
              <a:spcBef>
                <a:spcPts val="400"/>
              </a:spcBef>
              <a:spcAft>
                <a:spcPts val="0"/>
              </a:spcAft>
              <a:buClr>
                <a:schemeClr val="dk1"/>
              </a:buClr>
              <a:buSzPts val="1400"/>
              <a:buFont typeface="Arial" panose="020B0604020202090204"/>
              <a:buChar char="•"/>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4pPr>
            <a:lvl5pPr marL="2286000" marR="0" lvl="4" indent="-317500" algn="l" rtl="0">
              <a:lnSpc>
                <a:spcPct val="90000"/>
              </a:lnSpc>
              <a:spcBef>
                <a:spcPts val="400"/>
              </a:spcBef>
              <a:spcAft>
                <a:spcPts val="0"/>
              </a:spcAft>
              <a:buClr>
                <a:schemeClr val="dk1"/>
              </a:buClr>
              <a:buSzPts val="1400"/>
              <a:buFont typeface="Arial" panose="020B0604020202090204"/>
              <a:buChar char="•"/>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5pPr>
            <a:lvl6pPr marL="2743200" marR="0" lvl="5" indent="-317500" algn="l" rtl="0">
              <a:lnSpc>
                <a:spcPct val="90000"/>
              </a:lnSpc>
              <a:spcBef>
                <a:spcPts val="400"/>
              </a:spcBef>
              <a:spcAft>
                <a:spcPts val="0"/>
              </a:spcAft>
              <a:buClr>
                <a:schemeClr val="dk1"/>
              </a:buClr>
              <a:buSzPts val="1400"/>
              <a:buFont typeface="Arial" panose="020B0604020202090204"/>
              <a:buChar char="•"/>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6pPr>
            <a:lvl7pPr marL="3200400" marR="0" lvl="6" indent="-317500" algn="l" rtl="0">
              <a:lnSpc>
                <a:spcPct val="90000"/>
              </a:lnSpc>
              <a:spcBef>
                <a:spcPts val="400"/>
              </a:spcBef>
              <a:spcAft>
                <a:spcPts val="0"/>
              </a:spcAft>
              <a:buClr>
                <a:schemeClr val="dk1"/>
              </a:buClr>
              <a:buSzPts val="1400"/>
              <a:buFont typeface="Arial" panose="020B0604020202090204"/>
              <a:buChar char="•"/>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7pPr>
            <a:lvl8pPr marL="3657600" marR="0" lvl="7" indent="-317500" algn="l" rtl="0">
              <a:lnSpc>
                <a:spcPct val="90000"/>
              </a:lnSpc>
              <a:spcBef>
                <a:spcPts val="400"/>
              </a:spcBef>
              <a:spcAft>
                <a:spcPts val="0"/>
              </a:spcAft>
              <a:buClr>
                <a:schemeClr val="dk1"/>
              </a:buClr>
              <a:buSzPts val="1400"/>
              <a:buFont typeface="Arial" panose="020B0604020202090204"/>
              <a:buChar char="•"/>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8pPr>
            <a:lvl9pPr marL="4114800" marR="0" lvl="8" indent="-317500" algn="l" rtl="0">
              <a:lnSpc>
                <a:spcPct val="90000"/>
              </a:lnSpc>
              <a:spcBef>
                <a:spcPts val="400"/>
              </a:spcBef>
              <a:spcAft>
                <a:spcPts val="0"/>
              </a:spcAft>
              <a:buClr>
                <a:schemeClr val="dk1"/>
              </a:buClr>
              <a:buSzPts val="1400"/>
              <a:buFont typeface="Arial" panose="020B0604020202090204"/>
              <a:buChar char="•"/>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9pPr>
          </a:lstStyle>
          <a:p/>
        </p:txBody>
      </p:sp>
      <p:sp>
        <p:nvSpPr>
          <p:cNvPr id="8" name="Shape 3"/>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1pPr>
            <a:lvl2pPr marR="0" lvl="1"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2pPr>
            <a:lvl3pPr marR="0" lvl="2"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3pPr>
            <a:lvl4pPr marR="0" lvl="3"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4pPr>
            <a:lvl5pPr marR="0" lvl="4"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5pPr>
            <a:lvl6pPr marR="0" lvl="5"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6pPr>
            <a:lvl7pPr marR="0" lvl="6"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7pPr>
            <a:lvl8pPr marR="0" lvl="7"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8pPr>
            <a:lvl9pPr marR="0" lvl="8"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9pPr>
          </a:lstStyle>
          <a:p/>
        </p:txBody>
      </p:sp>
      <p:sp>
        <p:nvSpPr>
          <p:cNvPr id="9" name="Shape 4"/>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1pPr>
            <a:lvl2pPr marR="0" lvl="1"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2pPr>
            <a:lvl3pPr marR="0" lvl="2"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3pPr>
            <a:lvl4pPr marR="0" lvl="3"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4pPr>
            <a:lvl5pPr marR="0" lvl="4"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5pPr>
            <a:lvl6pPr marR="0" lvl="5"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6pPr>
            <a:lvl7pPr marR="0" lvl="6"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7pPr>
            <a:lvl8pPr marR="0" lvl="7"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8pPr>
            <a:lvl9pPr marR="0" lvl="8"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9pPr>
          </a:lstStyle>
          <a:p/>
        </p:txBody>
      </p:sp>
      <p:sp>
        <p:nvSpPr>
          <p:cNvPr id="10" name="Shape 5"/>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1pPr>
            <a:lvl2pPr marL="0" marR="0" lvl="1"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2pPr>
            <a:lvl3pPr marL="0" marR="0" lvl="2"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3pPr>
            <a:lvl4pPr marL="0" marR="0" lvl="3"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4pPr>
            <a:lvl5pPr marL="0" marR="0" lvl="4"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5pPr>
            <a:lvl6pPr marL="0" marR="0" lvl="5"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6pPr>
            <a:lvl7pPr marL="0" marR="0" lvl="6"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7pPr>
            <a:lvl8pPr marL="0" marR="0" lvl="7"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8pPr>
            <a:lvl9pPr marL="0" marR="0" lvl="8"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9pPr>
          </a:lstStyle>
          <a:p>
            <a:pPr marL="0" lvl="0" indent="0" algn="r" rtl="0">
              <a:spcBef>
                <a:spcPts val="0"/>
              </a:spcBef>
              <a:spcAft>
                <a:spcPts val="0"/>
              </a:spcAft>
              <a:buNone/>
            </a:pPr>
            <a:fld id="{00000000-1234-1234-1234-123412341234}" type="slidenum">
              <a:rPr lang="zh-CN"/>
            </a:fld>
            <a:endParaRPr lang="zh-CN"/>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5"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slideLayout" Target="../slideLayouts/slideLayout12.xml"/><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7" Type="http://schemas.openxmlformats.org/officeDocument/2006/relationships/notesSlide" Target="../notesSlides/notesSlide10.xml"/><Relationship Id="rId6" Type="http://schemas.openxmlformats.org/officeDocument/2006/relationships/slideLayout" Target="../slideLayouts/slideLayout12.xml"/><Relationship Id="rId5" Type="http://schemas.openxmlformats.org/officeDocument/2006/relationships/image" Target="../media/image38.png"/><Relationship Id="rId4" Type="http://schemas.openxmlformats.org/officeDocument/2006/relationships/image" Target="../media/image31.png"/><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image" Target="../media/image5.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2.xml"/><Relationship Id="rId1" Type="http://schemas.openxmlformats.org/officeDocument/2006/relationships/image" Target="../media/image5.jpeg"/></Relationships>
</file>

<file path=ppt/slides/_rels/slide12.xml.rels><?xml version="1.0" encoding="UTF-8" standalone="yes"?>
<Relationships xmlns="http://schemas.openxmlformats.org/package/2006/relationships"><Relationship Id="rId9" Type="http://schemas.openxmlformats.org/officeDocument/2006/relationships/notesSlide" Target="../notesSlides/notesSlide12.xml"/><Relationship Id="rId8" Type="http://schemas.openxmlformats.org/officeDocument/2006/relationships/slideLayout" Target="../slideLayouts/slideLayout12.xml"/><Relationship Id="rId7" Type="http://schemas.openxmlformats.org/officeDocument/2006/relationships/image" Target="../media/image44.jpeg"/><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image" Target="../media/image5.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2.xml"/><Relationship Id="rId1" Type="http://schemas.openxmlformats.org/officeDocument/2006/relationships/image" Target="../media/image5.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2.xml"/><Relationship Id="rId1" Type="http://schemas.openxmlformats.org/officeDocument/2006/relationships/image" Target="../media/image5.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2.xml"/><Relationship Id="rId1" Type="http://schemas.openxmlformats.org/officeDocument/2006/relationships/image" Target="../media/image45.jpeg"/></Relationships>
</file>

<file path=ppt/slides/_rels/slide2.xml.rels><?xml version="1.0" encoding="UTF-8" standalone="yes"?>
<Relationships xmlns="http://schemas.openxmlformats.org/package/2006/relationships"><Relationship Id="rId9" Type="http://schemas.openxmlformats.org/officeDocument/2006/relationships/notesSlide" Target="../notesSlides/notesSlide2.xml"/><Relationship Id="rId8" Type="http://schemas.openxmlformats.org/officeDocument/2006/relationships/slideLayout" Target="../slideLayouts/slideLayout12.xml"/><Relationship Id="rId7" Type="http://schemas.openxmlformats.org/officeDocument/2006/relationships/image" Target="../media/image11.png"/><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jpeg"/></Relationships>
</file>

<file path=ppt/slides/_rels/slide3.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12.xml"/><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image" Target="../media/image5.jpeg"/></Relationships>
</file>

<file path=ppt/slides/_rels/slide4.xml.rels><?xml version="1.0" encoding="UTF-8" standalone="yes"?>
<Relationships xmlns="http://schemas.openxmlformats.org/package/2006/relationships"><Relationship Id="rId9" Type="http://schemas.openxmlformats.org/officeDocument/2006/relationships/notesSlide" Target="../notesSlides/notesSlide4.xml"/><Relationship Id="rId8" Type="http://schemas.openxmlformats.org/officeDocument/2006/relationships/slideLayout" Target="../slideLayouts/slideLayout12.xml"/><Relationship Id="rId7" Type="http://schemas.openxmlformats.org/officeDocument/2006/relationships/image" Target="../media/image19.png"/><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image" Target="../media/image5.jpeg"/></Relationships>
</file>

<file path=ppt/slides/_rels/slide5.xml.rels><?xml version="1.0" encoding="UTF-8" standalone="yes"?>
<Relationships xmlns="http://schemas.openxmlformats.org/package/2006/relationships"><Relationship Id="rId7" Type="http://schemas.openxmlformats.org/officeDocument/2006/relationships/notesSlide" Target="../notesSlides/notesSlide5.xml"/><Relationship Id="rId6" Type="http://schemas.openxmlformats.org/officeDocument/2006/relationships/slideLayout" Target="../slideLayouts/slideLayout12.xml"/><Relationship Id="rId5" Type="http://schemas.openxmlformats.org/officeDocument/2006/relationships/image" Target="../media/image23.png"/><Relationship Id="rId4" Type="http://schemas.openxmlformats.org/officeDocument/2006/relationships/image" Target="../media/image22.png"/><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image" Target="../media/image5.jpeg"/></Relationships>
</file>

<file path=ppt/slides/_rels/slide6.xml.rels><?xml version="1.0" encoding="UTF-8" standalone="yes"?>
<Relationships xmlns="http://schemas.openxmlformats.org/package/2006/relationships"><Relationship Id="rId7" Type="http://schemas.openxmlformats.org/officeDocument/2006/relationships/notesSlide" Target="../notesSlides/notesSlide6.xml"/><Relationship Id="rId6" Type="http://schemas.openxmlformats.org/officeDocument/2006/relationships/slideLayout" Target="../slideLayouts/slideLayout12.xml"/><Relationship Id="rId5" Type="http://schemas.openxmlformats.org/officeDocument/2006/relationships/image" Target="../media/image26.png"/><Relationship Id="rId4" Type="http://schemas.openxmlformats.org/officeDocument/2006/relationships/image" Target="../media/image23.png"/><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image" Target="../media/image5.jpeg"/></Relationships>
</file>

<file path=ppt/slides/_rels/slide7.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12.xml"/><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image" Target="../media/image5.jpeg"/></Relationships>
</file>

<file path=ppt/slides/_rels/slide8.xml.rels><?xml version="1.0" encoding="UTF-8" standalone="yes"?>
<Relationships xmlns="http://schemas.openxmlformats.org/package/2006/relationships"><Relationship Id="rId6" Type="http://schemas.openxmlformats.org/officeDocument/2006/relationships/notesSlide" Target="../notesSlides/notesSlide8.xml"/><Relationship Id="rId5" Type="http://schemas.openxmlformats.org/officeDocument/2006/relationships/slideLayout" Target="../slideLayouts/slideLayout12.xml"/><Relationship Id="rId4" Type="http://schemas.openxmlformats.org/officeDocument/2006/relationships/image" Target="../media/image31.png"/><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image" Target="../media/image5.jpeg"/></Relationships>
</file>

<file path=ppt/slides/_rels/slide9.xml.rels><?xml version="1.0" encoding="UTF-8" standalone="yes"?>
<Relationships xmlns="http://schemas.openxmlformats.org/package/2006/relationships"><Relationship Id="rId7" Type="http://schemas.openxmlformats.org/officeDocument/2006/relationships/notesSlide" Target="../notesSlides/notesSlide9.xml"/><Relationship Id="rId6" Type="http://schemas.openxmlformats.org/officeDocument/2006/relationships/slideLayout" Target="../slideLayouts/slideLayout12.xml"/><Relationship Id="rId5" Type="http://schemas.openxmlformats.org/officeDocument/2006/relationships/image" Target="../media/image35.png"/><Relationship Id="rId4" Type="http://schemas.openxmlformats.org/officeDocument/2006/relationships/image" Target="../media/image34.png"/><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3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1016000" y="2540000"/>
            <a:ext cx="10160000" cy="1016000"/>
          </a:xfrm>
          <a:prstGeom prst="roundRect">
            <a:avLst>
              <a:gd name="adj" fmla="val 0"/>
            </a:avLst>
          </a:prstGeom>
          <a:noFill/>
          <a:ln w="25400" cap="flat" cmpd="sng">
            <a:noFill/>
            <a:prstDash val="solid"/>
            <a:round/>
          </a:ln>
        </p:spPr>
        <p:txBody>
          <a:bodyPr vert="horz" wrap="square" lIns="127000" tIns="63500" rIns="127000" bIns="63500" rtlCol="0" anchor="ctr" anchorCtr="0"/>
          <a:lstStyle/>
          <a:p>
            <a:pPr marL="0" indent="0" algn="r">
              <a:lnSpc>
                <a:spcPct val="125000"/>
              </a:lnSpc>
              <a:defRPr/>
            </a:pPr>
            <a:r>
              <a:rPr lang="en-US" sz="2400" b="1" i="0" u="none" strike="noStrike">
                <a:solidFill>
                  <a:srgbClr val="FFFFFF"/>
                </a:solidFill>
                <a:latin typeface="Noto Sans SC"/>
                <a:ea typeface="Noto Sans SC"/>
                <a:cs typeface="Noto Sans SC"/>
                <a:sym typeface="Noto Sans SC"/>
              </a:rPr>
              <a:t>شركة شاندونغ يو تشيانغ للمعدات التبريدية المحدودة</a:t>
            </a:r>
            <a:endParaRPr lang="en-US" sz="1100"/>
          </a:p>
        </p:txBody>
      </p:sp>
      <p:sp>
        <p:nvSpPr>
          <p:cNvPr id="4" name="AutoShape 4"/>
          <p:cNvSpPr/>
          <p:nvPr/>
        </p:nvSpPr>
        <p:spPr>
          <a:xfrm>
            <a:off x="1016000" y="3810000"/>
            <a:ext cx="10160000" cy="635000"/>
          </a:xfrm>
          <a:prstGeom prst="roundRect">
            <a:avLst>
              <a:gd name="adj" fmla="val 0"/>
            </a:avLst>
          </a:prstGeom>
          <a:noFill/>
          <a:ln w="25400" cap="flat" cmpd="sng">
            <a:noFill/>
            <a:prstDash val="solid"/>
            <a:round/>
          </a:ln>
        </p:spPr>
        <p:txBody>
          <a:bodyPr vert="horz" wrap="square" lIns="127000" tIns="63500" rIns="127000" bIns="63500" rtlCol="0" anchor="ctr" anchorCtr="0"/>
          <a:lstStyle/>
          <a:p>
            <a:pPr marL="0" indent="0" algn="r">
              <a:lnSpc>
                <a:spcPct val="125000"/>
              </a:lnSpc>
              <a:defRPr/>
            </a:pPr>
            <a:r>
              <a:rPr lang="en-US" sz="2000" b="1" i="0" u="none" strike="noStrike">
                <a:solidFill>
                  <a:srgbClr val="00E5FF"/>
                </a:solidFill>
                <a:latin typeface="Noto Sans SC"/>
                <a:ea typeface="Noto Sans SC"/>
                <a:cs typeface="Noto Sans SC"/>
                <a:sym typeface="Noto Sans SC"/>
              </a:rPr>
              <a:t>خطة عمل عالمية</a:t>
            </a:r>
            <a:endParaRPr lang="en-US" sz="1100"/>
          </a:p>
        </p:txBody>
      </p:sp>
      <p:sp>
        <p:nvSpPr>
          <p:cNvPr id="5" name="AutoShape 5"/>
          <p:cNvSpPr/>
          <p:nvPr/>
        </p:nvSpPr>
        <p:spPr>
          <a:xfrm>
            <a:off x="8001000" y="4826000"/>
            <a:ext cx="3175000" cy="1524000"/>
          </a:xfrm>
          <a:prstGeom prst="roundRect">
            <a:avLst>
              <a:gd name="adj" fmla="val 0"/>
            </a:avLst>
          </a:prstGeom>
          <a:solidFill>
            <a:srgbClr val="00E5FF">
              <a:alpha val="10000"/>
            </a:srgbClr>
          </a:solidFill>
          <a:ln w="12700" cap="flat" cmpd="sng">
            <a:solidFill>
              <a:srgbClr val="00E5FF">
                <a:alpha val="30000"/>
              </a:srgbClr>
            </a:solidFill>
            <a:prstDash val="solid"/>
            <a:round/>
          </a:ln>
        </p:spPr>
        <p:txBody>
          <a:bodyPr vert="horz" wrap="square" lIns="0" tIns="0" rIns="0" bIns="0" rtlCol="0" anchor="ctr" anchorCtr="0"/>
          <a:lstStyle/>
          <a:p>
            <a:pPr algn="ctr">
              <a:defRPr/>
            </a:pPr>
          </a:p>
        </p:txBody>
      </p:sp>
      <p:pic>
        <p:nvPicPr>
          <p:cNvPr id="6" name="Picture 6"/>
          <p:cNvPicPr>
            <a:picLocks noChangeAspect="1"/>
          </p:cNvPicPr>
          <p:nvPr/>
        </p:nvPicPr>
        <p:blipFill>
          <a:blip r:embed="rId2"/>
          <a:srcRect/>
          <a:stretch>
            <a:fillRect/>
          </a:stretch>
        </p:blipFill>
        <p:spPr>
          <a:xfrm>
            <a:off x="10617200" y="5016500"/>
            <a:ext cx="304800" cy="304800"/>
          </a:xfrm>
          <a:prstGeom prst="rect">
            <a:avLst/>
          </a:prstGeom>
          <a:noFill/>
          <a:ln w="25400" cap="flat" cmpd="sng">
            <a:noFill/>
            <a:prstDash val="solid"/>
            <a:round/>
          </a:ln>
        </p:spPr>
      </p:pic>
      <p:sp>
        <p:nvSpPr>
          <p:cNvPr id="7" name="AutoShape 7"/>
          <p:cNvSpPr/>
          <p:nvPr/>
        </p:nvSpPr>
        <p:spPr>
          <a:xfrm>
            <a:off x="8255000" y="5016500"/>
            <a:ext cx="2286000" cy="3048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25000"/>
              </a:lnSpc>
              <a:defRPr/>
            </a:pPr>
            <a:r>
              <a:rPr lang="en-US" sz="1600" b="1" i="0" u="none" strike="noStrike">
                <a:solidFill>
                  <a:srgbClr val="FFFFFF"/>
                </a:solidFill>
                <a:latin typeface="Noto Sans SC"/>
                <a:ea typeface="Noto Sans SC"/>
                <a:cs typeface="Noto Sans SC"/>
                <a:sym typeface="Noto Sans SC"/>
              </a:rPr>
              <a:t>المقدم</a:t>
            </a:r>
            <a:endParaRPr lang="en-US" sz="1100"/>
          </a:p>
        </p:txBody>
      </p:sp>
      <p:sp>
        <p:nvSpPr>
          <p:cNvPr id="8" name="AutoShape 8"/>
          <p:cNvSpPr/>
          <p:nvPr/>
        </p:nvSpPr>
        <p:spPr>
          <a:xfrm>
            <a:off x="8255000" y="5461000"/>
            <a:ext cx="2667000" cy="762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00000"/>
              </a:lnSpc>
              <a:defRPr/>
            </a:pPr>
            <a:r>
              <a:rPr lang="en-US" sz="1300" b="0" i="0" u="none" strike="noStrike">
                <a:solidFill>
                  <a:srgbClr val="E6E6E6"/>
                </a:solidFill>
                <a:latin typeface="Noto Sans SC"/>
                <a:ea typeface="Noto Sans SC"/>
                <a:cs typeface="Noto Sans SC"/>
                <a:sym typeface="Noto Sans SC"/>
              </a:rPr>
              <a:t>هونغ هان تشو - مسؤول المشروع总责</a:t>
            </a:r>
            <a:endParaRPr lang="en-US" sz="1100"/>
          </a:p>
        </p:txBody>
      </p:sp>
      <p:sp>
        <p:nvSpPr>
          <p:cNvPr id="9" name="AutoShape 9"/>
          <p:cNvSpPr/>
          <p:nvPr/>
        </p:nvSpPr>
        <p:spPr>
          <a:xfrm>
            <a:off x="4508500" y="4826000"/>
            <a:ext cx="3175000" cy="1524000"/>
          </a:xfrm>
          <a:prstGeom prst="roundRect">
            <a:avLst>
              <a:gd name="adj" fmla="val 0"/>
            </a:avLst>
          </a:prstGeom>
          <a:solidFill>
            <a:srgbClr val="00E5FF">
              <a:alpha val="10000"/>
            </a:srgbClr>
          </a:solidFill>
          <a:ln w="12700" cap="flat" cmpd="sng">
            <a:solidFill>
              <a:srgbClr val="00E5FF">
                <a:alpha val="30000"/>
              </a:srgbClr>
            </a:solidFill>
            <a:prstDash val="solid"/>
            <a:round/>
          </a:ln>
        </p:spPr>
        <p:txBody>
          <a:bodyPr vert="horz" wrap="square" lIns="0" tIns="0" rIns="0" bIns="0" rtlCol="0" anchor="ctr" anchorCtr="0"/>
          <a:lstStyle/>
          <a:p>
            <a:pPr algn="ctr">
              <a:defRPr/>
            </a:pPr>
          </a:p>
        </p:txBody>
      </p:sp>
      <p:pic>
        <p:nvPicPr>
          <p:cNvPr id="10" name="Picture 10"/>
          <p:cNvPicPr>
            <a:picLocks noChangeAspect="1"/>
          </p:cNvPicPr>
          <p:nvPr/>
        </p:nvPicPr>
        <p:blipFill>
          <a:blip r:embed="rId3"/>
          <a:srcRect/>
          <a:stretch>
            <a:fillRect/>
          </a:stretch>
        </p:blipFill>
        <p:spPr>
          <a:xfrm>
            <a:off x="7124700" y="5016500"/>
            <a:ext cx="304800" cy="304800"/>
          </a:xfrm>
          <a:prstGeom prst="rect">
            <a:avLst/>
          </a:prstGeom>
          <a:noFill/>
          <a:ln w="25400" cap="flat" cmpd="sng">
            <a:noFill/>
            <a:prstDash val="solid"/>
            <a:round/>
          </a:ln>
        </p:spPr>
      </p:pic>
      <p:sp>
        <p:nvSpPr>
          <p:cNvPr id="11" name="AutoShape 11"/>
          <p:cNvSpPr/>
          <p:nvPr/>
        </p:nvSpPr>
        <p:spPr>
          <a:xfrm>
            <a:off x="4762500" y="5016500"/>
            <a:ext cx="2286000" cy="3048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25000"/>
              </a:lnSpc>
              <a:defRPr/>
            </a:pPr>
            <a:r>
              <a:rPr lang="en-US" sz="1600" b="1" i="0" u="none" strike="noStrike">
                <a:solidFill>
                  <a:srgbClr val="FFFFFF"/>
                </a:solidFill>
                <a:latin typeface="Noto Sans SC"/>
                <a:ea typeface="Noto Sans SC"/>
                <a:cs typeface="Noto Sans SC"/>
                <a:sym typeface="Noto Sans SC"/>
              </a:rPr>
              <a:t>المشترك</a:t>
            </a:r>
            <a:endParaRPr lang="en-US" sz="1100"/>
          </a:p>
        </p:txBody>
      </p:sp>
      <p:sp>
        <p:nvSpPr>
          <p:cNvPr id="12" name="AutoShape 12"/>
          <p:cNvSpPr/>
          <p:nvPr/>
        </p:nvSpPr>
        <p:spPr>
          <a:xfrm>
            <a:off x="4762500" y="5461000"/>
            <a:ext cx="2667000" cy="762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00000"/>
              </a:lnSpc>
              <a:defRPr/>
            </a:pPr>
            <a:r>
              <a:rPr lang="en-US" sz="1200" b="0" i="0" u="none" strike="noStrike">
                <a:solidFill>
                  <a:srgbClr val="E6E6E6"/>
                </a:solidFill>
                <a:latin typeface="Noto Sans SC"/>
                <a:ea typeface="Noto Sans SC"/>
                <a:cs typeface="Noto Sans SC"/>
                <a:sym typeface="Noto Sans SC"/>
              </a:rPr>
              <a:t>شركة شاندونغ يو تشيانغ للمعدات التبريدية - خبير حلول تحكم بيئة المناجم الذكية</a:t>
            </a:r>
            <a:endParaRPr lang="en-US" sz="1100"/>
          </a:p>
        </p:txBody>
      </p:sp>
      <p:sp>
        <p:nvSpPr>
          <p:cNvPr id="13" name="AutoShape 13"/>
          <p:cNvSpPr/>
          <p:nvPr/>
        </p:nvSpPr>
        <p:spPr>
          <a:xfrm>
            <a:off x="1016000" y="4826000"/>
            <a:ext cx="3175000" cy="1524000"/>
          </a:xfrm>
          <a:prstGeom prst="roundRect">
            <a:avLst>
              <a:gd name="adj" fmla="val 0"/>
            </a:avLst>
          </a:prstGeom>
          <a:solidFill>
            <a:srgbClr val="00E5FF">
              <a:alpha val="10000"/>
            </a:srgbClr>
          </a:solidFill>
          <a:ln w="12700" cap="flat" cmpd="sng">
            <a:solidFill>
              <a:srgbClr val="00E5FF">
                <a:alpha val="30000"/>
              </a:srgbClr>
            </a:solidFill>
            <a:prstDash val="solid"/>
            <a:round/>
          </a:ln>
        </p:spPr>
        <p:txBody>
          <a:bodyPr vert="horz" wrap="square" lIns="0" tIns="0" rIns="0" bIns="0" rtlCol="0" anchor="ctr" anchorCtr="0"/>
          <a:lstStyle/>
          <a:p>
            <a:pPr algn="ctr">
              <a:defRPr/>
            </a:pPr>
          </a:p>
        </p:txBody>
      </p:sp>
      <p:pic>
        <p:nvPicPr>
          <p:cNvPr id="14" name="Picture 14"/>
          <p:cNvPicPr>
            <a:picLocks noChangeAspect="1"/>
          </p:cNvPicPr>
          <p:nvPr/>
        </p:nvPicPr>
        <p:blipFill>
          <a:blip r:embed="rId4"/>
          <a:srcRect/>
          <a:stretch>
            <a:fillRect/>
          </a:stretch>
        </p:blipFill>
        <p:spPr>
          <a:xfrm>
            <a:off x="3632200" y="5016500"/>
            <a:ext cx="304800" cy="304800"/>
          </a:xfrm>
          <a:prstGeom prst="rect">
            <a:avLst/>
          </a:prstGeom>
          <a:noFill/>
          <a:ln w="25400" cap="flat" cmpd="sng">
            <a:noFill/>
            <a:prstDash val="solid"/>
            <a:round/>
          </a:ln>
        </p:spPr>
      </p:pic>
      <p:sp>
        <p:nvSpPr>
          <p:cNvPr id="15" name="AutoShape 15"/>
          <p:cNvSpPr/>
          <p:nvPr/>
        </p:nvSpPr>
        <p:spPr>
          <a:xfrm>
            <a:off x="1270000" y="5016500"/>
            <a:ext cx="2286000" cy="3048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25000"/>
              </a:lnSpc>
              <a:defRPr/>
            </a:pPr>
            <a:r>
              <a:rPr lang="en-US" sz="1600" b="1" i="0" u="none" strike="noStrike">
                <a:solidFill>
                  <a:srgbClr val="FFFFFF"/>
                </a:solidFill>
                <a:latin typeface="Noto Sans SC"/>
                <a:ea typeface="Noto Sans SC"/>
                <a:cs typeface="Noto Sans SC"/>
                <a:sym typeface="Noto Sans SC"/>
              </a:rPr>
              <a:t>التاريخ</a:t>
            </a:r>
            <a:endParaRPr lang="en-US" sz="1100"/>
          </a:p>
        </p:txBody>
      </p:sp>
      <p:sp>
        <p:nvSpPr>
          <p:cNvPr id="16" name="AutoShape 16"/>
          <p:cNvSpPr/>
          <p:nvPr/>
        </p:nvSpPr>
        <p:spPr>
          <a:xfrm>
            <a:off x="1270000" y="5461000"/>
            <a:ext cx="2667000" cy="762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00000"/>
              </a:lnSpc>
              <a:defRPr/>
            </a:pPr>
            <a:r>
              <a:rPr lang="en-US" sz="1300" b="0" i="0" u="none" strike="noStrike">
                <a:solidFill>
                  <a:srgbClr val="E6E6E6"/>
                </a:solidFill>
                <a:latin typeface="Noto Sans SC"/>
                <a:ea typeface="Noto Sans SC"/>
                <a:cs typeface="Noto Sans SC"/>
                <a:sym typeface="Noto Sans SC"/>
              </a:rPr>
              <a:t>20 يوليو 2026، الصين · شاندونغ</a:t>
            </a:r>
            <a:endParaRPr lang="en-US" sz="11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7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35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25000"/>
              </a:lnSpc>
              <a:defRPr/>
            </a:pPr>
            <a:r>
              <a:rPr lang="en-US" sz="2000" b="1" i="0" u="none" strike="noStrike">
                <a:solidFill>
                  <a:srgbClr val="FFFFFF"/>
                </a:solidFill>
                <a:latin typeface="Noto Sans SC"/>
                <a:ea typeface="Noto Sans SC"/>
                <a:cs typeface="Noto Sans SC"/>
                <a:sym typeface="Noto Sans SC"/>
              </a:rPr>
              <a:t>تفكيك ميزانية الاستثمار الأولي للسنة الأولى</a:t>
            </a:r>
            <a:endParaRPr lang="en-US" sz="1100"/>
          </a:p>
        </p:txBody>
      </p:sp>
      <p:sp>
        <p:nvSpPr>
          <p:cNvPr id="4" name="AutoShape 4"/>
          <p:cNvSpPr/>
          <p:nvPr/>
        </p:nvSpPr>
        <p:spPr>
          <a:xfrm>
            <a:off x="6286500" y="1778000"/>
            <a:ext cx="5270500" cy="1206500"/>
          </a:xfrm>
          <a:prstGeom prst="roundRect">
            <a:avLst>
              <a:gd name="adj" fmla="val 0"/>
            </a:avLst>
          </a:prstGeom>
          <a:solidFill>
            <a:srgbClr val="FFFFFF">
              <a:alpha val="8000"/>
            </a:srgbClr>
          </a:solidFill>
          <a:ln w="12700" cap="flat" cmpd="sng">
            <a:solidFill>
              <a:srgbClr val="00E5FF">
                <a:alpha val="25000"/>
              </a:srgbClr>
            </a:solidFill>
            <a:prstDash val="solid"/>
            <a:round/>
          </a:ln>
        </p:spPr>
        <p:txBody>
          <a:bodyPr vert="horz" wrap="square" lIns="0" tIns="0" rIns="0" bIns="0" rtlCol="0" anchor="ctr" anchorCtr="0"/>
          <a:lstStyle/>
          <a:p>
            <a:pPr algn="ctr">
              <a:defRPr/>
            </a:pPr>
          </a:p>
        </p:txBody>
      </p:sp>
      <p:pic>
        <p:nvPicPr>
          <p:cNvPr id="5" name="Picture 5"/>
          <p:cNvPicPr>
            <a:picLocks noChangeAspect="1"/>
          </p:cNvPicPr>
          <p:nvPr/>
        </p:nvPicPr>
        <p:blipFill>
          <a:blip r:embed="rId2"/>
          <a:srcRect/>
          <a:stretch>
            <a:fillRect/>
          </a:stretch>
        </p:blipFill>
        <p:spPr>
          <a:xfrm>
            <a:off x="11125200" y="1968500"/>
            <a:ext cx="304800" cy="304800"/>
          </a:xfrm>
          <a:prstGeom prst="rect">
            <a:avLst/>
          </a:prstGeom>
          <a:noFill/>
          <a:ln w="25400" cap="flat" cmpd="sng">
            <a:noFill/>
            <a:prstDash val="solid"/>
            <a:round/>
          </a:ln>
        </p:spPr>
      </p:pic>
      <p:sp>
        <p:nvSpPr>
          <p:cNvPr id="6" name="AutoShape 6"/>
          <p:cNvSpPr/>
          <p:nvPr/>
        </p:nvSpPr>
        <p:spPr>
          <a:xfrm>
            <a:off x="6794500" y="1968500"/>
            <a:ext cx="4191000" cy="3048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25000"/>
              </a:lnSpc>
              <a:defRPr/>
            </a:pPr>
            <a:r>
              <a:rPr lang="en-US" sz="1300" b="1" i="0" u="none" strike="noStrike">
                <a:solidFill>
                  <a:srgbClr val="FFFFFF"/>
                </a:solidFill>
                <a:latin typeface="Noto Sans SC"/>
                <a:ea typeface="Noto Sans SC"/>
                <a:cs typeface="Noto Sans SC"/>
                <a:sym typeface="Noto Sans SC"/>
              </a:rPr>
              <a:t>الإدارة الأساسية وإعداد المرافق</a:t>
            </a:r>
            <a:endParaRPr lang="en-US" sz="1100"/>
          </a:p>
        </p:txBody>
      </p:sp>
      <p:sp>
        <p:nvSpPr>
          <p:cNvPr id="7" name="AutoShape 7"/>
          <p:cNvSpPr/>
          <p:nvPr/>
        </p:nvSpPr>
        <p:spPr>
          <a:xfrm>
            <a:off x="6604000" y="2311400"/>
            <a:ext cx="4699000" cy="635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92000"/>
              </a:lnSpc>
              <a:defRPr/>
            </a:pPr>
            <a:r>
              <a:rPr lang="en-US" sz="1000" b="0" i="0" u="none" strike="noStrike">
                <a:solidFill>
                  <a:srgbClr val="FFFFFF">
                    <a:alpha val="70196"/>
                  </a:srgbClr>
                </a:solidFill>
                <a:latin typeface="Noto Sans SC"/>
                <a:ea typeface="Noto Sans SC"/>
                <a:cs typeface="Noto Sans SC"/>
                <a:sym typeface="Noto Sans SC"/>
              </a:rPr>
              <a:t>استثمر 300،000 رينمينبي لتغطية تسجيل الشركة والخدمات القانونية والإدارية، بالإضافة إلى المصاريف التشغيلية الأساسية مثل استئجار مساحة المكتب وشراء المعدات لضمان إطلاق الأعمال بسرعة.</a:t>
            </a:r>
            <a:endParaRPr lang="en-US" sz="1100"/>
          </a:p>
        </p:txBody>
      </p:sp>
      <p:sp>
        <p:nvSpPr>
          <p:cNvPr id="8" name="AutoShape 8"/>
          <p:cNvSpPr/>
          <p:nvPr/>
        </p:nvSpPr>
        <p:spPr>
          <a:xfrm>
            <a:off x="762000" y="1778000"/>
            <a:ext cx="5270500" cy="1206500"/>
          </a:xfrm>
          <a:prstGeom prst="roundRect">
            <a:avLst>
              <a:gd name="adj" fmla="val 0"/>
            </a:avLst>
          </a:prstGeom>
          <a:solidFill>
            <a:srgbClr val="FFFFFF">
              <a:alpha val="8000"/>
            </a:srgbClr>
          </a:solidFill>
          <a:ln w="12700" cap="flat" cmpd="sng">
            <a:solidFill>
              <a:srgbClr val="00E5FF">
                <a:alpha val="25000"/>
              </a:srgbClr>
            </a:solidFill>
            <a:prstDash val="solid"/>
            <a:round/>
          </a:ln>
        </p:spPr>
        <p:txBody>
          <a:bodyPr vert="horz" wrap="square" lIns="0" tIns="0" rIns="0" bIns="0" rtlCol="0" anchor="ctr" anchorCtr="0"/>
          <a:lstStyle/>
          <a:p>
            <a:pPr algn="ctr">
              <a:defRPr/>
            </a:pPr>
          </a:p>
        </p:txBody>
      </p:sp>
      <p:pic>
        <p:nvPicPr>
          <p:cNvPr id="9" name="Picture 9"/>
          <p:cNvPicPr>
            <a:picLocks noChangeAspect="1"/>
          </p:cNvPicPr>
          <p:nvPr/>
        </p:nvPicPr>
        <p:blipFill>
          <a:blip r:embed="rId3"/>
          <a:srcRect/>
          <a:stretch>
            <a:fillRect/>
          </a:stretch>
        </p:blipFill>
        <p:spPr>
          <a:xfrm>
            <a:off x="5600700" y="1968500"/>
            <a:ext cx="304800" cy="304800"/>
          </a:xfrm>
          <a:prstGeom prst="rect">
            <a:avLst/>
          </a:prstGeom>
          <a:noFill/>
          <a:ln w="25400" cap="flat" cmpd="sng">
            <a:noFill/>
            <a:prstDash val="solid"/>
            <a:round/>
          </a:ln>
        </p:spPr>
      </p:pic>
      <p:sp>
        <p:nvSpPr>
          <p:cNvPr id="10" name="AutoShape 10"/>
          <p:cNvSpPr/>
          <p:nvPr/>
        </p:nvSpPr>
        <p:spPr>
          <a:xfrm>
            <a:off x="1270000" y="1968500"/>
            <a:ext cx="4191000" cy="3048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25000"/>
              </a:lnSpc>
              <a:defRPr/>
            </a:pPr>
            <a:r>
              <a:rPr lang="en-US" sz="1300" b="1" i="0" u="none" strike="noStrike">
                <a:solidFill>
                  <a:srgbClr val="FFFFFF"/>
                </a:solidFill>
                <a:latin typeface="Noto Sans SC"/>
                <a:ea typeface="Noto Sans SC"/>
                <a:cs typeface="Noto Sans SC"/>
                <a:sym typeface="Noto Sans SC"/>
              </a:rPr>
              <a:t>بناء الفريق الأساسي الموضعي</a:t>
            </a:r>
            <a:endParaRPr lang="en-US" sz="1100"/>
          </a:p>
        </p:txBody>
      </p:sp>
      <p:sp>
        <p:nvSpPr>
          <p:cNvPr id="11" name="AutoShape 11"/>
          <p:cNvSpPr/>
          <p:nvPr/>
        </p:nvSpPr>
        <p:spPr>
          <a:xfrm>
            <a:off x="1079500" y="2311400"/>
            <a:ext cx="4699000" cy="635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92000"/>
              </a:lnSpc>
              <a:defRPr/>
            </a:pPr>
            <a:r>
              <a:rPr lang="en-US" sz="1000" b="0" i="0" u="none" strike="noStrike">
                <a:solidFill>
                  <a:srgbClr val="FFFFFF">
                    <a:alpha val="70196"/>
                  </a:srgbClr>
                </a:solidFill>
                <a:latin typeface="Noto Sans SC"/>
                <a:ea typeface="Noto Sans SC"/>
                <a:cs typeface="Noto Sans SC"/>
                <a:sym typeface="Noto Sans SC"/>
              </a:rPr>
              <a:t>استثمر 800،000 رينمينبي لاستقطاب مديرين إقليميين ومبيعات ومدعومين تقنيين، وتشكيل فريق موضعي على دراية بالسوق المحلي ويمتلك قدرات احترافية لتقديم ضمانة للكفاءات لتوسيع السوق.</a:t>
            </a:r>
            <a:endParaRPr lang="en-US" sz="1100"/>
          </a:p>
        </p:txBody>
      </p:sp>
      <p:sp>
        <p:nvSpPr>
          <p:cNvPr id="12" name="AutoShape 12"/>
          <p:cNvSpPr/>
          <p:nvPr/>
        </p:nvSpPr>
        <p:spPr>
          <a:xfrm>
            <a:off x="6286500" y="3238500"/>
            <a:ext cx="5270500" cy="1206500"/>
          </a:xfrm>
          <a:prstGeom prst="roundRect">
            <a:avLst>
              <a:gd name="adj" fmla="val 0"/>
            </a:avLst>
          </a:prstGeom>
          <a:solidFill>
            <a:srgbClr val="FFFFFF">
              <a:alpha val="8000"/>
            </a:srgbClr>
          </a:solidFill>
          <a:ln w="12700" cap="flat" cmpd="sng">
            <a:solidFill>
              <a:srgbClr val="00E5FF">
                <a:alpha val="25000"/>
              </a:srgbClr>
            </a:solidFill>
            <a:prstDash val="solid"/>
            <a:round/>
          </a:ln>
        </p:spPr>
        <p:txBody>
          <a:bodyPr vert="horz" wrap="square" lIns="0" tIns="0" rIns="0" bIns="0" rtlCol="0" anchor="ctr" anchorCtr="0"/>
          <a:lstStyle/>
          <a:p>
            <a:pPr algn="ctr">
              <a:defRPr/>
            </a:pPr>
          </a:p>
        </p:txBody>
      </p:sp>
      <p:pic>
        <p:nvPicPr>
          <p:cNvPr id="13" name="Picture 13"/>
          <p:cNvPicPr>
            <a:picLocks noChangeAspect="1"/>
          </p:cNvPicPr>
          <p:nvPr/>
        </p:nvPicPr>
        <p:blipFill>
          <a:blip r:embed="rId4"/>
          <a:srcRect/>
          <a:stretch>
            <a:fillRect/>
          </a:stretch>
        </p:blipFill>
        <p:spPr>
          <a:xfrm>
            <a:off x="11125200" y="3429000"/>
            <a:ext cx="304800" cy="304800"/>
          </a:xfrm>
          <a:prstGeom prst="rect">
            <a:avLst/>
          </a:prstGeom>
          <a:noFill/>
          <a:ln w="25400" cap="flat" cmpd="sng">
            <a:noFill/>
            <a:prstDash val="solid"/>
            <a:round/>
          </a:ln>
        </p:spPr>
      </p:pic>
      <p:sp>
        <p:nvSpPr>
          <p:cNvPr id="14" name="AutoShape 14"/>
          <p:cNvSpPr/>
          <p:nvPr/>
        </p:nvSpPr>
        <p:spPr>
          <a:xfrm>
            <a:off x="6794500" y="3429000"/>
            <a:ext cx="4191000" cy="3048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25000"/>
              </a:lnSpc>
              <a:defRPr/>
            </a:pPr>
            <a:r>
              <a:rPr lang="en-US" sz="1300" b="1" i="0" u="none" strike="noStrike">
                <a:solidFill>
                  <a:srgbClr val="FFFFFF"/>
                </a:solidFill>
                <a:latin typeface="Noto Sans SC"/>
                <a:ea typeface="Noto Sans SC"/>
                <a:cs typeface="Noto Sans SC"/>
                <a:sym typeface="Noto Sans SC"/>
              </a:rPr>
              <a:t>إطلاق التسويق عبر جميع القنوات</a:t>
            </a:r>
            <a:endParaRPr lang="en-US" sz="1100"/>
          </a:p>
        </p:txBody>
      </p:sp>
      <p:sp>
        <p:nvSpPr>
          <p:cNvPr id="15" name="AutoShape 15"/>
          <p:cNvSpPr/>
          <p:nvPr/>
        </p:nvSpPr>
        <p:spPr>
          <a:xfrm>
            <a:off x="6604000" y="3771900"/>
            <a:ext cx="4699000" cy="635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92000"/>
              </a:lnSpc>
              <a:defRPr/>
            </a:pPr>
            <a:r>
              <a:rPr lang="en-US" sz="1000" b="0" i="0" u="none" strike="noStrike">
                <a:solidFill>
                  <a:srgbClr val="FFFFFF">
                    <a:alpha val="70196"/>
                  </a:srgbClr>
                </a:solidFill>
                <a:latin typeface="Noto Sans SC"/>
                <a:ea typeface="Noto Sans SC"/>
                <a:cs typeface="Noto Sans SC"/>
                <a:sym typeface="Noto Sans SC"/>
              </a:rPr>
              <a:t>استثمر 500،000 رينمينبي للمشاركة في المعارض الدولية والإعلانات عبر الإنترنت وإنشاء المحتوى والأنشطة العلاقات العامة لزيادة وعي العلامة التجارية وتأثيرها في سوق الشرق الأوسط بسرعة.</a:t>
            </a:r>
            <a:endParaRPr lang="en-US" sz="1100"/>
          </a:p>
        </p:txBody>
      </p:sp>
      <p:sp>
        <p:nvSpPr>
          <p:cNvPr id="16" name="AutoShape 16"/>
          <p:cNvSpPr/>
          <p:nvPr/>
        </p:nvSpPr>
        <p:spPr>
          <a:xfrm>
            <a:off x="762000" y="3238500"/>
            <a:ext cx="5270500" cy="1206500"/>
          </a:xfrm>
          <a:prstGeom prst="roundRect">
            <a:avLst>
              <a:gd name="adj" fmla="val 0"/>
            </a:avLst>
          </a:prstGeom>
          <a:solidFill>
            <a:srgbClr val="FFFFFF">
              <a:alpha val="8000"/>
            </a:srgbClr>
          </a:solidFill>
          <a:ln w="12700" cap="flat" cmpd="sng">
            <a:solidFill>
              <a:srgbClr val="00E5FF">
                <a:alpha val="25000"/>
              </a:srgbClr>
            </a:solidFill>
            <a:prstDash val="solid"/>
            <a:round/>
          </a:ln>
        </p:spPr>
        <p:txBody>
          <a:bodyPr vert="horz" wrap="square" lIns="0" tIns="0" rIns="0" bIns="0" rtlCol="0" anchor="ctr" anchorCtr="0"/>
          <a:lstStyle/>
          <a:p>
            <a:pPr algn="ctr">
              <a:defRPr/>
            </a:pPr>
          </a:p>
        </p:txBody>
      </p:sp>
      <p:pic>
        <p:nvPicPr>
          <p:cNvPr id="17" name="Picture 17"/>
          <p:cNvPicPr>
            <a:picLocks noChangeAspect="1"/>
          </p:cNvPicPr>
          <p:nvPr/>
        </p:nvPicPr>
        <p:blipFill>
          <a:blip r:embed="rId5"/>
          <a:srcRect/>
          <a:stretch>
            <a:fillRect/>
          </a:stretch>
        </p:blipFill>
        <p:spPr>
          <a:xfrm>
            <a:off x="5600700" y="3429000"/>
            <a:ext cx="304800" cy="304800"/>
          </a:xfrm>
          <a:prstGeom prst="rect">
            <a:avLst/>
          </a:prstGeom>
          <a:noFill/>
          <a:ln w="25400" cap="flat" cmpd="sng">
            <a:noFill/>
            <a:prstDash val="solid"/>
            <a:round/>
          </a:ln>
        </p:spPr>
      </p:pic>
      <p:sp>
        <p:nvSpPr>
          <p:cNvPr id="18" name="AutoShape 18"/>
          <p:cNvSpPr/>
          <p:nvPr/>
        </p:nvSpPr>
        <p:spPr>
          <a:xfrm>
            <a:off x="1270000" y="3429000"/>
            <a:ext cx="4191000" cy="3048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25000"/>
              </a:lnSpc>
              <a:defRPr/>
            </a:pPr>
            <a:r>
              <a:rPr lang="en-US" sz="1300" b="1" i="0" u="none" strike="noStrike">
                <a:solidFill>
                  <a:srgbClr val="FFFFFF"/>
                </a:solidFill>
                <a:latin typeface="Noto Sans SC"/>
                <a:ea typeface="Noto Sans SC"/>
                <a:cs typeface="Noto Sans SC"/>
                <a:sym typeface="Noto Sans SC"/>
              </a:rPr>
              <a:t>المخزون وضمان المخاطر</a:t>
            </a:r>
            <a:endParaRPr lang="en-US" sz="1100"/>
          </a:p>
        </p:txBody>
      </p:sp>
      <p:sp>
        <p:nvSpPr>
          <p:cNvPr id="19" name="AutoShape 19"/>
          <p:cNvSpPr/>
          <p:nvPr/>
        </p:nvSpPr>
        <p:spPr>
          <a:xfrm>
            <a:off x="1079500" y="3771900"/>
            <a:ext cx="4699000" cy="635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92000"/>
              </a:lnSpc>
              <a:defRPr/>
            </a:pPr>
            <a:r>
              <a:rPr lang="en-US" sz="1000" b="0" i="0" u="none" strike="noStrike">
                <a:solidFill>
                  <a:srgbClr val="FFFFFF">
                    <a:alpha val="70196"/>
                  </a:srgbClr>
                </a:solidFill>
                <a:latin typeface="Noto Sans SC"/>
                <a:ea typeface="Noto Sans SC"/>
                <a:cs typeface="Noto Sans SC"/>
                <a:sym typeface="Noto Sans SC"/>
              </a:rPr>
              <a:t>استثمر 1،000،000 رينمينبي ل첫 دفعة من مخزون المنتجات لضمان الاستجابة في الوقت المناسب لطلبات العملاء؛ احفظ 400،000 رينمينبي كن réserve مخاطر للتعامل مع عدم اليقين في السوق وضمان التقدم الثابت للمشروع.</a:t>
            </a:r>
            <a:endParaRPr lang="en-US" sz="1100"/>
          </a:p>
        </p:txBody>
      </p:sp>
      <p:sp>
        <p:nvSpPr>
          <p:cNvPr id="20" name="AutoShape 20"/>
          <p:cNvSpPr/>
          <p:nvPr/>
        </p:nvSpPr>
        <p:spPr>
          <a:xfrm>
            <a:off x="762000" y="4699000"/>
            <a:ext cx="5270500" cy="1079500"/>
          </a:xfrm>
          <a:prstGeom prst="roundRect">
            <a:avLst>
              <a:gd name="adj" fmla="val 0"/>
            </a:avLst>
          </a:prstGeom>
          <a:solidFill>
            <a:srgbClr val="EF4444">
              <a:alpha val="12000"/>
            </a:srgbClr>
          </a:solidFill>
          <a:ln w="12700" cap="flat" cmpd="sng">
            <a:solidFill>
              <a:srgbClr val="EF4444">
                <a:alpha val="30000"/>
              </a:srgbClr>
            </a:solidFill>
            <a:prstDash val="solid"/>
            <a:round/>
          </a:ln>
        </p:spPr>
        <p:txBody>
          <a:bodyPr vert="horz" wrap="square" lIns="63500" tIns="63500" rIns="63500" bIns="63500" rtlCol="0" anchor="ctr"/>
          <a:lstStyle/>
          <a:p>
            <a:pPr algn="ctr">
              <a:defRPr/>
            </a:pPr>
          </a:p>
        </p:txBody>
      </p:sp>
      <p:sp>
        <p:nvSpPr>
          <p:cNvPr id="21" name="AutoShape 21"/>
          <p:cNvSpPr/>
          <p:nvPr/>
        </p:nvSpPr>
        <p:spPr>
          <a:xfrm>
            <a:off x="952500" y="4800600"/>
            <a:ext cx="4889500" cy="9525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92000"/>
              </a:lnSpc>
              <a:defRPr/>
            </a:pPr>
            <a:r>
              <a:rPr lang="en-US" sz="1200" b="0" i="0" u="none" strike="noStrike">
                <a:solidFill>
                  <a:srgbClr val="FFFFFF">
                    <a:alpha val="80000"/>
                  </a:srgbClr>
                </a:solidFill>
                <a:latin typeface="Noto Sans SC"/>
                <a:ea typeface="Noto Sans SC"/>
                <a:cs typeface="Noto Sans SC"/>
                <a:sym typeface="Noto Sans SC"/>
              </a:rPr>
              <a:t>التكلفة التقديرية للتشغيل الذاتي التقليدي</a:t>
            </a:r>
            <a:endParaRPr lang="en-US" sz="1100"/>
          </a:p>
          <a:p>
            <a:pPr marL="0" indent="0" algn="r">
              <a:lnSpc>
                <a:spcPct val="92000"/>
              </a:lnSpc>
            </a:pPr>
            <a:r>
              <a:rPr lang="en-US" sz="2000" b="1" i="0" u="none" strike="noStrike">
                <a:solidFill>
                  <a:srgbClr val="F87171"/>
                </a:solidFill>
                <a:latin typeface="Noto Sans SC"/>
                <a:ea typeface="Noto Sans SC"/>
                <a:cs typeface="Noto Sans SC"/>
                <a:sym typeface="Noto Sans SC"/>
              </a:rPr>
              <a:t>&gt; 4،000،000 رينمينبي</a:t>
            </a:r>
            <a:r>
              <a:rPr lang="en-US" sz="1000" b="0" i="0" u="none" strike="noStrike">
                <a:solidFill>
                  <a:srgbClr val="FFFFFF">
                    <a:alpha val="60000"/>
                  </a:srgbClr>
                </a:solidFill>
                <a:latin typeface="Noto Sans SC"/>
                <a:ea typeface="Noto Sans SC"/>
                <a:cs typeface="Noto Sans SC"/>
                <a:sym typeface="Noto Sans SC"/>
              </a:rPr>
              <a:t>(بما في ذلك التجربة والخطأ، والعمالة، والتكاليف الخفية)</a:t>
            </a:r>
            <a:endParaRPr lang="en-US" sz="1000" b="0" i="0" u="none" strike="noStrike">
              <a:solidFill>
                <a:srgbClr val="FFFFFF">
                  <a:alpha val="60000"/>
                </a:srgbClr>
              </a:solidFill>
              <a:latin typeface="Noto Sans SC"/>
              <a:ea typeface="Noto Sans SC"/>
              <a:cs typeface="Noto Sans SC"/>
              <a:sym typeface="Noto Sans SC"/>
            </a:endParaRPr>
          </a:p>
        </p:txBody>
      </p:sp>
      <p:sp>
        <p:nvSpPr>
          <p:cNvPr id="22" name="AutoShape 22"/>
          <p:cNvSpPr/>
          <p:nvPr/>
        </p:nvSpPr>
        <p:spPr>
          <a:xfrm>
            <a:off x="6286500" y="4699000"/>
            <a:ext cx="5270500" cy="1079500"/>
          </a:xfrm>
          <a:prstGeom prst="roundRect">
            <a:avLst>
              <a:gd name="adj" fmla="val 0"/>
            </a:avLst>
          </a:prstGeom>
          <a:solidFill>
            <a:srgbClr val="00E5FF">
              <a:alpha val="12000"/>
            </a:srgbClr>
          </a:solidFill>
          <a:ln w="12700" cap="flat" cmpd="sng">
            <a:solidFill>
              <a:srgbClr val="00E5FF">
                <a:alpha val="30000"/>
              </a:srgbClr>
            </a:solidFill>
            <a:prstDash val="solid"/>
            <a:round/>
          </a:ln>
        </p:spPr>
        <p:txBody>
          <a:bodyPr vert="horz" wrap="square" lIns="63500" tIns="63500" rIns="63500" bIns="63500" rtlCol="0" anchor="ctr"/>
          <a:lstStyle/>
          <a:p>
            <a:pPr algn="ctr">
              <a:defRPr/>
            </a:pPr>
          </a:p>
        </p:txBody>
      </p:sp>
      <p:sp>
        <p:nvSpPr>
          <p:cNvPr id="23" name="AutoShape 23"/>
          <p:cNvSpPr/>
          <p:nvPr/>
        </p:nvSpPr>
        <p:spPr>
          <a:xfrm>
            <a:off x="6477000" y="4800600"/>
            <a:ext cx="4889500" cy="9525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92000"/>
              </a:lnSpc>
              <a:defRPr/>
            </a:pPr>
            <a:r>
              <a:rPr lang="en-US" sz="1200" b="0" i="0" u="none" strike="noStrike">
                <a:solidFill>
                  <a:srgbClr val="FFFFFF">
                    <a:alpha val="80000"/>
                  </a:srgbClr>
                </a:solidFill>
                <a:latin typeface="Noto Sans SC"/>
                <a:ea typeface="Noto Sans SC"/>
                <a:cs typeface="Noto Sans SC"/>
                <a:sym typeface="Noto Sans SC"/>
              </a:rPr>
              <a:t>استثمار البرنامج الحصري مع داي Лу</a:t>
            </a:r>
            <a:endParaRPr lang="en-US" sz="1100"/>
          </a:p>
          <a:p>
            <a:pPr marL="0" indent="0" algn="r">
              <a:lnSpc>
                <a:spcPct val="92000"/>
              </a:lnSpc>
            </a:pPr>
            <a:r>
              <a:rPr lang="en-US" sz="2000" b="1" i="0" u="none" strike="noStrike">
                <a:solidFill>
                  <a:srgbClr val="00E5FF"/>
                </a:solidFill>
                <a:latin typeface="Noto Sans SC"/>
                <a:ea typeface="Noto Sans SC"/>
                <a:cs typeface="Noto Sans SC"/>
                <a:sym typeface="Noto Sans SC"/>
              </a:rPr>
              <a:t>3،000،000 رينمينبي</a:t>
            </a:r>
            <a:r>
              <a:rPr lang="en-US" sz="1000" b="0" i="0" u="none" strike="noStrike">
                <a:solidFill>
                  <a:srgbClr val="FFFFFF">
                    <a:alpha val="60000"/>
                  </a:srgbClr>
                </a:solidFill>
                <a:latin typeface="Noto Sans SC"/>
                <a:ea typeface="Noto Sans SC"/>
                <a:cs typeface="Noto Sans SC"/>
                <a:sym typeface="Noto Sans SC"/>
              </a:rPr>
              <a:t>(حزمة كاملة一站式، لا رسوم خفية إضافية)</a:t>
            </a:r>
            <a:endParaRPr lang="en-US" sz="1000" b="0" i="0" u="none" strike="noStrike">
              <a:solidFill>
                <a:srgbClr val="FFFFFF">
                  <a:alpha val="60000"/>
                </a:srgbClr>
              </a:solidFill>
              <a:latin typeface="Noto Sans SC"/>
              <a:ea typeface="Noto Sans SC"/>
              <a:cs typeface="Noto Sans SC"/>
              <a:sym typeface="Noto Sans SC"/>
            </a:endParaRPr>
          </a:p>
        </p:txBody>
      </p:sp>
      <p:sp>
        <p:nvSpPr>
          <p:cNvPr id="24" name="AutoShape 24"/>
          <p:cNvSpPr/>
          <p:nvPr/>
        </p:nvSpPr>
        <p:spPr>
          <a:xfrm>
            <a:off x="762000" y="5905500"/>
            <a:ext cx="10795000" cy="635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00000"/>
              </a:lnSpc>
              <a:defRPr/>
            </a:pPr>
            <a:r>
              <a:rPr lang="en-US" sz="1200" b="1" i="0" u="none" strike="noStrike">
                <a:solidFill>
                  <a:srgbClr val="FFFFFF">
                    <a:alpha val="90196"/>
                  </a:srgbClr>
                </a:solidFill>
                <a:latin typeface="Noto Sans SC"/>
                <a:ea typeface="Noto Sans SC"/>
                <a:cs typeface="Noto Sans SC"/>
                <a:sym typeface="Noto Sans SC"/>
              </a:rPr>
              <a:t>الاستنتاج: 3 مليون رينمينبي يمكن أن يغطي بالكامل التخطيط الأساسي في سوق الشرق الأوسط، وينظم التكاليف والمخاطر بدقة، ويوفر ضمانًا ماليًا قويًا لفتح السوق!</a:t>
            </a:r>
            <a:endParaRPr lang="en-US" sz="11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7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762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25000"/>
              </a:lnSpc>
              <a:defRPr/>
            </a:pPr>
            <a:r>
              <a:rPr lang="en-US" sz="2400" b="1" i="0" u="none" strike="noStrike">
                <a:solidFill>
                  <a:srgbClr val="FFFFFF"/>
                </a:solidFill>
                <a:latin typeface="Noto Sans SC"/>
                <a:ea typeface="Noto Sans SC"/>
                <a:cs typeface="Noto Sans SC"/>
                <a:sym typeface="Noto Sans SC"/>
              </a:rPr>
              <a:t>حصة السوق وتوقعات الإيرادات</a:t>
            </a:r>
            <a:endParaRPr lang="en-US" sz="1100"/>
          </a:p>
        </p:txBody>
      </p:sp>
      <p:sp>
        <p:nvSpPr>
          <p:cNvPr id="4" name="AutoShape 4"/>
          <p:cNvSpPr/>
          <p:nvPr/>
        </p:nvSpPr>
        <p:spPr>
          <a:xfrm>
            <a:off x="762000" y="1524000"/>
            <a:ext cx="10668000" cy="762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00000"/>
              </a:lnSpc>
              <a:defRPr/>
            </a:pPr>
            <a:r>
              <a:rPr lang="en-US" sz="1200" b="1" i="0" u="none" strike="noStrike">
                <a:solidFill>
                  <a:srgbClr val="00E5FF"/>
                </a:solidFill>
                <a:latin typeface="Noto Sans SC"/>
                <a:ea typeface="Noto Sans SC"/>
                <a:cs typeface="Noto Sans SC"/>
                <a:sym typeface="Noto Sans SC"/>
              </a:rPr>
              <a:t>مسار النمو الثابت: مخطط تحقيق الربحية في ثلاث سنوات والتوسع الطويل الأجل في سوق الشرق الأوسط</a:t>
            </a:r>
            <a:endParaRPr lang="en-US" sz="1100"/>
          </a:p>
        </p:txBody>
      </p:sp>
      <p:sp>
        <p:nvSpPr>
          <p:cNvPr id="5" name="AutoShape 5"/>
          <p:cNvSpPr/>
          <p:nvPr/>
        </p:nvSpPr>
        <p:spPr>
          <a:xfrm>
            <a:off x="6223000" y="2540000"/>
            <a:ext cx="5207000" cy="1270000"/>
          </a:xfrm>
          <a:prstGeom prst="roundRect">
            <a:avLst>
              <a:gd name="adj" fmla="val 0"/>
            </a:avLst>
          </a:prstGeom>
          <a:solidFill>
            <a:srgbClr val="00E5FF">
              <a:alpha val="8000"/>
            </a:srgbClr>
          </a:solidFill>
          <a:ln w="12700" cap="flat" cmpd="sng">
            <a:solidFill>
              <a:srgbClr val="00E5FF">
                <a:alpha val="25000"/>
              </a:srgbClr>
            </a:solidFill>
            <a:prstDash val="solid"/>
            <a:round/>
          </a:ln>
        </p:spPr>
        <p:txBody>
          <a:bodyPr vert="horz" wrap="square" lIns="0" tIns="0" rIns="0" bIns="0" rtlCol="0" anchor="ctr" anchorCtr="0"/>
          <a:lstStyle/>
          <a:p>
            <a:pPr algn="ctr">
              <a:defRPr/>
            </a:pPr>
          </a:p>
        </p:txBody>
      </p:sp>
      <p:sp>
        <p:nvSpPr>
          <p:cNvPr id="6" name="AutoShape 6"/>
          <p:cNvSpPr/>
          <p:nvPr/>
        </p:nvSpPr>
        <p:spPr>
          <a:xfrm>
            <a:off x="6350000" y="2628900"/>
            <a:ext cx="4953000" cy="1143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00000"/>
              </a:lnSpc>
              <a:defRPr/>
            </a:pPr>
            <a:r>
              <a:rPr lang="en-US" sz="1300" b="1" i="0" u="none" strike="noStrike">
                <a:solidFill>
                  <a:srgbClr val="00E5FF"/>
                </a:solidFill>
                <a:latin typeface="Noto Sans SC"/>
                <a:ea typeface="Noto Sans SC"/>
                <a:cs typeface="Noto Sans SC"/>
                <a:sym typeface="Noto Sans SC"/>
              </a:rPr>
              <a:t>2026 (السنة الأولى): الاختراق الأولي للسوق</a:t>
            </a:r>
            <a:br>
              <a:rPr lang="en-US" sz="1300" b="0" i="0" u="none" strike="noStrike">
                <a:solidFill>
                  <a:srgbClr val="1F2329"/>
                </a:solidFill>
                <a:latin typeface="Noto Sans SC"/>
                <a:ea typeface="Noto Sans SC"/>
                <a:cs typeface="Noto Sans SC"/>
                <a:sym typeface="Noto Sans SC"/>
              </a:rPr>
            </a:br>
            <a:r>
              <a:rPr lang="en-US" sz="1100" b="0" i="0" u="none" strike="noStrike">
                <a:solidFill>
                  <a:srgbClr val="FFFFFF">
                    <a:alpha val="80000"/>
                  </a:srgbClr>
                </a:solidFill>
                <a:latin typeface="Noto Sans SC"/>
                <a:ea typeface="Noto Sans SC"/>
                <a:cs typeface="Noto Sans SC"/>
                <a:sym typeface="Noto Sans SC"/>
              </a:rPr>
              <a:t>الهدف هو اكتساب 0.2% من حصة سوق الشرق الأوسط، وتحقيق إيرادات مبيعات بقيمة 200،000 دولار أمريكي، وإكمال التخطيط الأولي للعلامة التجارية وبناء القنوات.</a:t>
            </a:r>
            <a:endParaRPr lang="en-US" sz="1100"/>
          </a:p>
        </p:txBody>
      </p:sp>
      <p:sp>
        <p:nvSpPr>
          <p:cNvPr id="7" name="AutoShape 7"/>
          <p:cNvSpPr/>
          <p:nvPr/>
        </p:nvSpPr>
        <p:spPr>
          <a:xfrm>
            <a:off x="6223000" y="4000500"/>
            <a:ext cx="5207000" cy="1270000"/>
          </a:xfrm>
          <a:prstGeom prst="roundRect">
            <a:avLst>
              <a:gd name="adj" fmla="val 0"/>
            </a:avLst>
          </a:prstGeom>
          <a:solidFill>
            <a:srgbClr val="00E5FF">
              <a:alpha val="8000"/>
            </a:srgbClr>
          </a:solidFill>
          <a:ln w="12700" cap="flat" cmpd="sng">
            <a:solidFill>
              <a:srgbClr val="00E5FF">
                <a:alpha val="25000"/>
              </a:srgbClr>
            </a:solidFill>
            <a:prstDash val="solid"/>
            <a:round/>
          </a:ln>
        </p:spPr>
        <p:txBody>
          <a:bodyPr vert="horz" wrap="square" lIns="0" tIns="0" rIns="0" bIns="0" rtlCol="0" anchor="ctr" anchorCtr="0"/>
          <a:lstStyle/>
          <a:p>
            <a:pPr algn="ctr">
              <a:defRPr/>
            </a:pPr>
          </a:p>
        </p:txBody>
      </p:sp>
      <p:sp>
        <p:nvSpPr>
          <p:cNvPr id="8" name="AutoShape 8"/>
          <p:cNvSpPr/>
          <p:nvPr/>
        </p:nvSpPr>
        <p:spPr>
          <a:xfrm>
            <a:off x="6350000" y="4089400"/>
            <a:ext cx="4953000" cy="1143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00000"/>
              </a:lnSpc>
              <a:defRPr/>
            </a:pPr>
            <a:r>
              <a:rPr lang="en-US" sz="1300" b="1" i="0" u="none" strike="noStrike">
                <a:solidFill>
                  <a:srgbClr val="00E5FF"/>
                </a:solidFill>
                <a:latin typeface="Noto Sans SC"/>
                <a:ea typeface="Noto Sans SC"/>
                <a:cs typeface="Noto Sans SC"/>
                <a:sym typeface="Noto Sans SC"/>
              </a:rPr>
              <a:t>2027 (السنة الثانية): التوسع الثابت في الحجم</a:t>
            </a:r>
            <a:br>
              <a:rPr lang="en-US" sz="1300" b="0" i="0" u="none" strike="noStrike">
                <a:solidFill>
                  <a:srgbClr val="1F2329"/>
                </a:solidFill>
                <a:latin typeface="Noto Sans SC"/>
                <a:ea typeface="Noto Sans SC"/>
                <a:cs typeface="Noto Sans SC"/>
                <a:sym typeface="Noto Sans SC"/>
              </a:rPr>
            </a:br>
            <a:r>
              <a:rPr lang="en-US" sz="1100" b="0" i="0" u="none" strike="noStrike">
                <a:solidFill>
                  <a:srgbClr val="FFFFFF">
                    <a:alpha val="80000"/>
                  </a:srgbClr>
                </a:solidFill>
                <a:latin typeface="Noto Sans SC"/>
                <a:ea typeface="Noto Sans SC"/>
                <a:cs typeface="Noto Sans SC"/>
                <a:sym typeface="Noto Sans SC"/>
              </a:rPr>
              <a:t>تزداد حصة السوق إلى 0.5%، وتنمو إيرادات المبيعات إلى 500،000 دولار أمريكي، وتحسن إدارة القنوات، وتعزز وعي العلامة التجارية.</a:t>
            </a:r>
            <a:endParaRPr lang="en-US" sz="1100"/>
          </a:p>
        </p:txBody>
      </p:sp>
      <p:sp>
        <p:nvSpPr>
          <p:cNvPr id="9" name="AutoShape 9"/>
          <p:cNvSpPr/>
          <p:nvPr/>
        </p:nvSpPr>
        <p:spPr>
          <a:xfrm>
            <a:off x="6223000" y="5461000"/>
            <a:ext cx="5207000" cy="1270000"/>
          </a:xfrm>
          <a:prstGeom prst="roundRect">
            <a:avLst>
              <a:gd name="adj" fmla="val 0"/>
            </a:avLst>
          </a:prstGeom>
          <a:solidFill>
            <a:srgbClr val="00E5FF">
              <a:alpha val="8000"/>
            </a:srgbClr>
          </a:solidFill>
          <a:ln w="12700" cap="flat" cmpd="sng">
            <a:solidFill>
              <a:srgbClr val="00E5FF">
                <a:alpha val="25000"/>
              </a:srgbClr>
            </a:solidFill>
            <a:prstDash val="solid"/>
            <a:round/>
          </a:ln>
        </p:spPr>
        <p:txBody>
          <a:bodyPr vert="horz" wrap="square" lIns="0" tIns="0" rIns="0" bIns="0" rtlCol="0" anchor="ctr" anchorCtr="0"/>
          <a:lstStyle/>
          <a:p>
            <a:pPr algn="ctr">
              <a:defRPr/>
            </a:pPr>
          </a:p>
        </p:txBody>
      </p:sp>
      <p:sp>
        <p:nvSpPr>
          <p:cNvPr id="10" name="AutoShape 10"/>
          <p:cNvSpPr/>
          <p:nvPr/>
        </p:nvSpPr>
        <p:spPr>
          <a:xfrm>
            <a:off x="6350000" y="5549900"/>
            <a:ext cx="4953000" cy="1143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00000"/>
              </a:lnSpc>
              <a:defRPr/>
            </a:pPr>
            <a:r>
              <a:rPr lang="en-US" sz="1300" b="1" i="0" u="none" strike="noStrike">
                <a:solidFill>
                  <a:srgbClr val="00E5FF"/>
                </a:solidFill>
                <a:latin typeface="Noto Sans SC"/>
                <a:ea typeface="Noto Sans SC"/>
                <a:cs typeface="Noto Sans SC"/>
                <a:sym typeface="Noto Sans SC"/>
              </a:rPr>
              <a:t>2028 (السنة الثالثة): تحقيق نقطة انعكاس الربحية</a:t>
            </a:r>
            <a:br>
              <a:rPr lang="en-US" sz="1300" b="0" i="0" u="none" strike="noStrike">
                <a:solidFill>
                  <a:srgbClr val="1F2329"/>
                </a:solidFill>
                <a:latin typeface="Noto Sans SC"/>
                <a:ea typeface="Noto Sans SC"/>
                <a:cs typeface="Noto Sans SC"/>
                <a:sym typeface="Noto Sans SC"/>
              </a:rPr>
            </a:br>
            <a:r>
              <a:rPr lang="en-US" sz="1100" b="0" i="0" u="none" strike="noStrike">
                <a:solidFill>
                  <a:srgbClr val="FFFFFF">
                    <a:alpha val="80000"/>
                  </a:srgbClr>
                </a:solidFill>
                <a:latin typeface="Noto Sans SC"/>
                <a:ea typeface="Noto Sans SC"/>
                <a:cs typeface="Noto Sans SC"/>
                <a:sym typeface="Noto Sans SC"/>
              </a:rPr>
              <a:t>تصل حصة السوق إلى 0.8%، وتحقق الربحية السنوية بإيرادات مبيعات بقيمة 800،000 دولار أمريكي، وتؤسس قاعدة عملاء ومركز سوقي مستقرين.</a:t>
            </a:r>
            <a:endParaRPr lang="en-US" sz="1100"/>
          </a:p>
        </p:txBody>
      </p:sp>
      <p:sp>
        <p:nvSpPr>
          <p:cNvPr id="11" name="AutoShape 11"/>
          <p:cNvSpPr/>
          <p:nvPr/>
        </p:nvSpPr>
        <p:spPr>
          <a:xfrm>
            <a:off x="762000" y="2540000"/>
            <a:ext cx="5207000" cy="1270000"/>
          </a:xfrm>
          <a:prstGeom prst="roundRect">
            <a:avLst>
              <a:gd name="adj" fmla="val 0"/>
            </a:avLst>
          </a:prstGeom>
          <a:solidFill>
            <a:srgbClr val="00E5FF">
              <a:alpha val="12000"/>
            </a:srgbClr>
          </a:solidFill>
          <a:ln w="12700" cap="flat" cmpd="sng">
            <a:solidFill>
              <a:srgbClr val="00E5FF">
                <a:alpha val="40000"/>
              </a:srgbClr>
            </a:solidFill>
            <a:prstDash val="solid"/>
            <a:round/>
          </a:ln>
        </p:spPr>
        <p:txBody>
          <a:bodyPr vert="horz" wrap="square" lIns="0" tIns="0" rIns="0" bIns="0" rtlCol="0" anchor="ctr" anchorCtr="0"/>
          <a:lstStyle/>
          <a:p>
            <a:pPr algn="ctr">
              <a:defRPr/>
            </a:pPr>
          </a:p>
        </p:txBody>
      </p:sp>
      <p:sp>
        <p:nvSpPr>
          <p:cNvPr id="12" name="AutoShape 12"/>
          <p:cNvSpPr/>
          <p:nvPr/>
        </p:nvSpPr>
        <p:spPr>
          <a:xfrm>
            <a:off x="889000" y="2628900"/>
            <a:ext cx="4953000" cy="1143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00000"/>
              </a:lnSpc>
              <a:defRPr/>
            </a:pPr>
            <a:r>
              <a:rPr lang="en-US" sz="1300" b="1" i="0" u="none" strike="noStrike">
                <a:solidFill>
                  <a:srgbClr val="00E5FF"/>
                </a:solidFill>
                <a:latin typeface="Noto Sans SC"/>
                <a:ea typeface="Noto Sans SC"/>
                <a:cs typeface="Noto Sans SC"/>
                <a:sym typeface="Noto Sans SC"/>
              </a:rPr>
              <a:t>2030 (السنة الخامسة): تعميق القيادة الصناعية</a:t>
            </a:r>
            <a:br>
              <a:rPr lang="en-US" sz="1300" b="0" i="0" u="none" strike="noStrike">
                <a:solidFill>
                  <a:srgbClr val="1F2329"/>
                </a:solidFill>
                <a:latin typeface="Noto Sans SC"/>
                <a:ea typeface="Noto Sans SC"/>
                <a:cs typeface="Noto Sans SC"/>
                <a:sym typeface="Noto Sans SC"/>
              </a:rPr>
            </a:br>
            <a:r>
              <a:rPr lang="en-US" sz="1100" b="0" i="0" u="none" strike="noStrike">
                <a:solidFill>
                  <a:srgbClr val="FFFFFF">
                    <a:alpha val="85098"/>
                  </a:srgbClr>
                </a:solidFill>
                <a:latin typeface="Noto Sans SC"/>
                <a:ea typeface="Noto Sans SC"/>
                <a:cs typeface="Noto Sans SC"/>
                <a:sym typeface="Noto Sans SC"/>
              </a:rPr>
              <a:t>تصل حصة السوق إلى 1.5%، وتتجاوز الإيرادات السنوية 1.5 مليون دولار أمريكي، لتصبح لاعبًا مهمًا في مجال تحكم بيئة المناجم في الشرق الأوسط مع تأثير صناعي.</a:t>
            </a:r>
            <a:endParaRPr lang="en-US" sz="1100"/>
          </a:p>
        </p:txBody>
      </p:sp>
      <p:sp>
        <p:nvSpPr>
          <p:cNvPr id="13" name="AutoShape 13"/>
          <p:cNvSpPr/>
          <p:nvPr/>
        </p:nvSpPr>
        <p:spPr>
          <a:xfrm>
            <a:off x="762000" y="4000500"/>
            <a:ext cx="5207000" cy="1270000"/>
          </a:xfrm>
          <a:prstGeom prst="roundRect">
            <a:avLst>
              <a:gd name="adj" fmla="val 0"/>
            </a:avLst>
          </a:prstGeom>
          <a:solidFill>
            <a:srgbClr val="00E5FF">
              <a:alpha val="12000"/>
            </a:srgbClr>
          </a:solidFill>
          <a:ln w="12700" cap="flat" cmpd="sng">
            <a:solidFill>
              <a:srgbClr val="00E5FF">
                <a:alpha val="40000"/>
              </a:srgbClr>
            </a:solidFill>
            <a:prstDash val="solid"/>
            <a:round/>
          </a:ln>
        </p:spPr>
        <p:txBody>
          <a:bodyPr vert="horz" wrap="square" lIns="0" tIns="0" rIns="0" bIns="0" rtlCol="0" anchor="ctr" anchorCtr="0"/>
          <a:lstStyle/>
          <a:p>
            <a:pPr algn="ctr">
              <a:defRPr/>
            </a:pPr>
          </a:p>
        </p:txBody>
      </p:sp>
      <p:sp>
        <p:nvSpPr>
          <p:cNvPr id="14" name="AutoShape 14"/>
          <p:cNvSpPr/>
          <p:nvPr/>
        </p:nvSpPr>
        <p:spPr>
          <a:xfrm>
            <a:off x="889000" y="4089400"/>
            <a:ext cx="4953000" cy="1143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00000"/>
              </a:lnSpc>
              <a:defRPr/>
            </a:pPr>
            <a:r>
              <a:rPr lang="en-US" sz="1300" b="1" i="0" u="none" strike="noStrike">
                <a:solidFill>
                  <a:srgbClr val="00E5FF"/>
                </a:solidFill>
                <a:latin typeface="Noto Sans SC"/>
                <a:ea typeface="Noto Sans SC"/>
                <a:cs typeface="Noto Sans SC"/>
                <a:sym typeface="Noto Sans SC"/>
              </a:rPr>
              <a:t>النمو الذكي: تحقيق القيمة المدفوعة بالبيانات</a:t>
            </a:r>
            <a:br>
              <a:rPr lang="en-US" sz="1300" b="0" i="0" u="none" strike="noStrike">
                <a:solidFill>
                  <a:srgbClr val="1F2329"/>
                </a:solidFill>
                <a:latin typeface="Noto Sans SC"/>
                <a:ea typeface="Noto Sans SC"/>
                <a:cs typeface="Noto Sans SC"/>
                <a:sym typeface="Noto Sans SC"/>
              </a:rPr>
            </a:br>
            <a:r>
              <a:rPr lang="en-US" sz="1100" b="0" i="0" u="none" strike="noStrike">
                <a:solidFill>
                  <a:srgbClr val="FFFFFF">
                    <a:alpha val="85098"/>
                  </a:srgbClr>
                </a:solidFill>
                <a:latin typeface="Noto Sans SC"/>
                <a:ea typeface="Noto Sans SC"/>
                <a:cs typeface="Noto Sans SC"/>
                <a:sym typeface="Noto Sans SC"/>
              </a:rPr>
              <a:t>بناءً على تحليل بيانات السوق الدقيق وتصورات احتياجات العملاء، صاغ استراتيجيات مبيعات علمية وخطط تخصيص الموارد لضمان أن كل خطوة نمو يتم دعمها بالبيانات وتحقق نموًا قيمة مستدامًا.</a:t>
            </a:r>
            <a:endParaRPr lang="en-US" sz="1100"/>
          </a:p>
        </p:txBody>
      </p:sp>
      <p:sp>
        <p:nvSpPr>
          <p:cNvPr id="15" name="AutoShape 15"/>
          <p:cNvSpPr/>
          <p:nvPr/>
        </p:nvSpPr>
        <p:spPr>
          <a:xfrm>
            <a:off x="762000" y="5461000"/>
            <a:ext cx="5207000" cy="1270000"/>
          </a:xfrm>
          <a:prstGeom prst="roundRect">
            <a:avLst>
              <a:gd name="adj" fmla="val 0"/>
            </a:avLst>
          </a:prstGeom>
          <a:solidFill>
            <a:srgbClr val="00E5FF">
              <a:alpha val="12000"/>
            </a:srgbClr>
          </a:solidFill>
          <a:ln w="12700" cap="flat" cmpd="sng">
            <a:solidFill>
              <a:srgbClr val="00E5FF">
                <a:alpha val="40000"/>
              </a:srgbClr>
            </a:solidFill>
            <a:prstDash val="solid"/>
            <a:round/>
          </a:ln>
        </p:spPr>
        <p:txBody>
          <a:bodyPr vert="horz" wrap="square" lIns="0" tIns="0" rIns="0" bIns="0" rtlCol="0" anchor="ctr" anchorCtr="0"/>
          <a:lstStyle/>
          <a:p>
            <a:pPr algn="ctr">
              <a:defRPr/>
            </a:pPr>
          </a:p>
        </p:txBody>
      </p:sp>
      <p:sp>
        <p:nvSpPr>
          <p:cNvPr id="16" name="AutoShape 16"/>
          <p:cNvSpPr/>
          <p:nvPr/>
        </p:nvSpPr>
        <p:spPr>
          <a:xfrm>
            <a:off x="889000" y="5549900"/>
            <a:ext cx="4953000" cy="1143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00000"/>
              </a:lnSpc>
              <a:defRPr/>
            </a:pPr>
            <a:r>
              <a:rPr lang="en-US" sz="1200" b="1" i="0" u="none" strike="noStrike">
                <a:solidFill>
                  <a:srgbClr val="00E5FF"/>
                </a:solidFill>
                <a:latin typeface="Noto Sans SC"/>
                <a:ea typeface="Noto Sans SC"/>
                <a:cs typeface="Noto Sans SC"/>
                <a:sym typeface="Noto Sans SC"/>
              </a:rPr>
              <a:t>الرؤية طويلة الأجل: إنشاء معيار جديد لبيئة المناجم في الشرق الأوسط</a:t>
            </a:r>
            <a:br>
              <a:rPr lang="en-US" sz="1200" b="0" i="0" u="none" strike="noStrike">
                <a:solidFill>
                  <a:srgbClr val="1F2329"/>
                </a:solidFill>
                <a:latin typeface="Noto Sans SC"/>
                <a:ea typeface="Noto Sans SC"/>
                <a:cs typeface="Noto Sans SC"/>
                <a:sym typeface="Noto Sans SC"/>
              </a:rPr>
            </a:br>
            <a:r>
              <a:rPr lang="en-US" sz="1000" b="0" i="0" u="none" strike="noStrike">
                <a:solidFill>
                  <a:srgbClr val="FFFFFF">
                    <a:alpha val="85098"/>
                  </a:srgbClr>
                </a:solidFill>
                <a:latin typeface="Noto Sans SC"/>
                <a:ea typeface="Noto Sans SC"/>
                <a:cs typeface="Noto Sans SC"/>
                <a:sym typeface="Noto Sans SC"/>
              </a:rPr>
              <a:t>ملتزمون بأن نصبح موردًا خدمات حلول بيئة المناجم الأكثر موثوقية في الشرق الأوسط، ونعزز تقدم الصناعة ونحقق نموًا مشتركًا مع العملاء من خلال الابتكار التكنولوجي المستمر والخدمات عالية الجودة.</a:t>
            </a:r>
            <a:endParaRPr lang="en-US" sz="11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7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762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25000"/>
              </a:lnSpc>
              <a:defRPr/>
            </a:pPr>
            <a:r>
              <a:rPr lang="en-US" sz="2400" b="1" i="0" u="none" strike="noStrike">
                <a:solidFill>
                  <a:srgbClr val="FFFFFF"/>
                </a:solidFill>
                <a:latin typeface="Noto Sans SC"/>
                <a:ea typeface="Noto Sans SC"/>
                <a:cs typeface="Noto Sans SC"/>
                <a:sym typeface="Noto Sans SC"/>
              </a:rPr>
              <a:t>تقييم المخاطر واستراتيجيات الاستجابة</a:t>
            </a:r>
            <a:endParaRPr lang="en-US" sz="1100"/>
          </a:p>
        </p:txBody>
      </p:sp>
      <p:sp>
        <p:nvSpPr>
          <p:cNvPr id="4" name="AutoShape 4"/>
          <p:cNvSpPr/>
          <p:nvPr/>
        </p:nvSpPr>
        <p:spPr>
          <a:xfrm>
            <a:off x="6223000" y="1778000"/>
            <a:ext cx="5207000" cy="1270000"/>
          </a:xfrm>
          <a:prstGeom prst="roundRect">
            <a:avLst>
              <a:gd name="adj" fmla="val 0"/>
            </a:avLst>
          </a:prstGeom>
          <a:solidFill>
            <a:srgbClr val="00E5FF">
              <a:alpha val="10000"/>
            </a:srgbClr>
          </a:solidFill>
          <a:ln w="12700" cap="flat" cmpd="sng">
            <a:solidFill>
              <a:srgbClr val="00E5FF">
                <a:alpha val="30000"/>
              </a:srgbClr>
            </a:solidFill>
            <a:prstDash val="solid"/>
            <a:round/>
          </a:ln>
        </p:spPr>
        <p:txBody>
          <a:bodyPr vert="horz" wrap="square" lIns="0" tIns="0" rIns="0" bIns="0" rtlCol="0" anchor="ctr" anchorCtr="0"/>
          <a:lstStyle/>
          <a:p>
            <a:pPr algn="ctr">
              <a:defRPr/>
            </a:pPr>
          </a:p>
        </p:txBody>
      </p:sp>
      <p:pic>
        <p:nvPicPr>
          <p:cNvPr id="5" name="Picture 5"/>
          <p:cNvPicPr>
            <a:picLocks noChangeAspect="1"/>
          </p:cNvPicPr>
          <p:nvPr/>
        </p:nvPicPr>
        <p:blipFill>
          <a:blip r:embed="rId2"/>
          <a:srcRect/>
          <a:stretch>
            <a:fillRect/>
          </a:stretch>
        </p:blipFill>
        <p:spPr>
          <a:xfrm>
            <a:off x="10934700" y="1955800"/>
            <a:ext cx="304800" cy="304800"/>
          </a:xfrm>
          <a:prstGeom prst="rect">
            <a:avLst/>
          </a:prstGeom>
          <a:noFill/>
          <a:ln w="25400" cap="flat" cmpd="sng">
            <a:noFill/>
            <a:prstDash val="solid"/>
            <a:round/>
          </a:ln>
        </p:spPr>
      </p:pic>
      <p:sp>
        <p:nvSpPr>
          <p:cNvPr id="6" name="AutoShape 6"/>
          <p:cNvSpPr/>
          <p:nvPr/>
        </p:nvSpPr>
        <p:spPr>
          <a:xfrm>
            <a:off x="6477000" y="1905000"/>
            <a:ext cx="4318000" cy="1016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92000"/>
              </a:lnSpc>
              <a:defRPr/>
            </a:pPr>
            <a:r>
              <a:rPr lang="en-US" sz="1300" b="1" i="0" u="none" strike="noStrike">
                <a:solidFill>
                  <a:srgbClr val="00E5FF"/>
                </a:solidFill>
                <a:latin typeface="Noto Sans SC"/>
                <a:ea typeface="Noto Sans SC"/>
                <a:cs typeface="Noto Sans SC"/>
                <a:sym typeface="Noto Sans SC"/>
              </a:rPr>
              <a:t>01 مخاطر المنافسة في السوق</a:t>
            </a:r>
            <a:endParaRPr lang="en-US" sz="1100"/>
          </a:p>
          <a:p>
            <a:pPr marL="0" indent="0" algn="r">
              <a:lnSpc>
                <a:spcPct val="96000"/>
              </a:lnSpc>
            </a:pPr>
            <a:r>
              <a:rPr lang="en-US" sz="1000" b="0" i="0" u="none" strike="noStrike">
                <a:solidFill>
                  <a:srgbClr val="E5E7EB"/>
                </a:solidFill>
                <a:latin typeface="Noto Sans SC"/>
                <a:ea typeface="Noto Sans SC"/>
                <a:cs typeface="Noto Sans SC"/>
                <a:sym typeface="Noto Sans SC"/>
              </a:rPr>
              <a:t>العمالقة الدولية لها مزايا علامة تجارية واضحة ومنافسة سعرية عنيفة. الاستجابة: قوي التميز التكنولوجي، وأبرز المزايا الذكية والمخصصة، وقدم كفاءة تكلفة تنافسية أكثر وخدمات موضعية.</a:t>
            </a:r>
            <a:endParaRPr lang="en-US" sz="1000" b="0" i="0" u="none" strike="noStrike">
              <a:solidFill>
                <a:srgbClr val="E5E7EB"/>
              </a:solidFill>
              <a:latin typeface="Noto Sans SC"/>
              <a:ea typeface="Noto Sans SC"/>
              <a:cs typeface="Noto Sans SC"/>
              <a:sym typeface="Noto Sans SC"/>
            </a:endParaRPr>
          </a:p>
        </p:txBody>
      </p:sp>
      <p:sp>
        <p:nvSpPr>
          <p:cNvPr id="7" name="AutoShape 7"/>
          <p:cNvSpPr/>
          <p:nvPr/>
        </p:nvSpPr>
        <p:spPr>
          <a:xfrm>
            <a:off x="6223000" y="3302000"/>
            <a:ext cx="5207000" cy="1270000"/>
          </a:xfrm>
          <a:prstGeom prst="roundRect">
            <a:avLst>
              <a:gd name="adj" fmla="val 0"/>
            </a:avLst>
          </a:prstGeom>
          <a:solidFill>
            <a:srgbClr val="00E5FF">
              <a:alpha val="10000"/>
            </a:srgbClr>
          </a:solidFill>
          <a:ln w="12700" cap="flat" cmpd="sng">
            <a:solidFill>
              <a:srgbClr val="00E5FF">
                <a:alpha val="30000"/>
              </a:srgbClr>
            </a:solidFill>
            <a:prstDash val="solid"/>
            <a:round/>
          </a:ln>
        </p:spPr>
        <p:txBody>
          <a:bodyPr vert="horz" wrap="square" lIns="0" tIns="0" rIns="0" bIns="0" rtlCol="0" anchor="ctr" anchorCtr="0"/>
          <a:lstStyle/>
          <a:p>
            <a:pPr algn="ctr">
              <a:defRPr/>
            </a:pPr>
          </a:p>
        </p:txBody>
      </p:sp>
      <p:pic>
        <p:nvPicPr>
          <p:cNvPr id="8" name="Picture 8"/>
          <p:cNvPicPr>
            <a:picLocks noChangeAspect="1"/>
          </p:cNvPicPr>
          <p:nvPr/>
        </p:nvPicPr>
        <p:blipFill>
          <a:blip r:embed="rId3"/>
          <a:srcRect/>
          <a:stretch>
            <a:fillRect/>
          </a:stretch>
        </p:blipFill>
        <p:spPr>
          <a:xfrm>
            <a:off x="10934700" y="3479800"/>
            <a:ext cx="304800" cy="304800"/>
          </a:xfrm>
          <a:prstGeom prst="rect">
            <a:avLst/>
          </a:prstGeom>
          <a:noFill/>
          <a:ln w="25400" cap="flat" cmpd="sng">
            <a:noFill/>
            <a:prstDash val="solid"/>
            <a:round/>
          </a:ln>
        </p:spPr>
      </p:pic>
      <p:sp>
        <p:nvSpPr>
          <p:cNvPr id="9" name="AutoShape 9"/>
          <p:cNvSpPr/>
          <p:nvPr/>
        </p:nvSpPr>
        <p:spPr>
          <a:xfrm>
            <a:off x="6477000" y="3429000"/>
            <a:ext cx="4318000" cy="1016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92000"/>
              </a:lnSpc>
              <a:defRPr/>
            </a:pPr>
            <a:r>
              <a:rPr lang="en-US" sz="1300" b="1" i="0" u="none" strike="noStrike">
                <a:solidFill>
                  <a:srgbClr val="00E5FF"/>
                </a:solidFill>
                <a:latin typeface="Noto Sans SC"/>
                <a:ea typeface="Noto Sans SC"/>
                <a:cs typeface="Noto Sans SC"/>
                <a:sym typeface="Noto Sans SC"/>
              </a:rPr>
              <a:t>02 مخاطر سياسية إقليمية وسياسات</a:t>
            </a:r>
            <a:endParaRPr lang="en-US" sz="1100"/>
          </a:p>
          <a:p>
            <a:pPr marL="0" indent="0" algn="r">
              <a:lnSpc>
                <a:spcPct val="96000"/>
              </a:lnSpc>
            </a:pPr>
            <a:r>
              <a:rPr lang="en-US" sz="1000" b="0" i="0" u="none" strike="noStrike">
                <a:solidFill>
                  <a:srgbClr val="E5E7EB"/>
                </a:solidFill>
                <a:latin typeface="Noto Sans SC"/>
                <a:ea typeface="Noto Sans SC"/>
                <a:cs typeface="Noto Sans SC"/>
                <a:sym typeface="Noto Sans SC"/>
              </a:rPr>
              <a:t>قد تؤثر الوضع السياسي في الشرق الأوسط على البيئة التجارية واستثمارات المشاريع. الاستجابة:راقب الديناميكيات السياسية المحلية عن كثب، وخفض المخاطر من خلال وسائل مثل شراء التأمين؛ شارك المخاطر مع الشركاء المحليين.</a:t>
            </a:r>
            <a:endParaRPr lang="en-US" sz="1000" b="0" i="0" u="none" strike="noStrike">
              <a:solidFill>
                <a:srgbClr val="E5E7EB"/>
              </a:solidFill>
              <a:latin typeface="Noto Sans SC"/>
              <a:ea typeface="Noto Sans SC"/>
              <a:cs typeface="Noto Sans SC"/>
              <a:sym typeface="Noto Sans SC"/>
            </a:endParaRPr>
          </a:p>
        </p:txBody>
      </p:sp>
      <p:sp>
        <p:nvSpPr>
          <p:cNvPr id="10" name="AutoShape 10"/>
          <p:cNvSpPr/>
          <p:nvPr/>
        </p:nvSpPr>
        <p:spPr>
          <a:xfrm>
            <a:off x="6223000" y="4826000"/>
            <a:ext cx="5207000" cy="1270000"/>
          </a:xfrm>
          <a:prstGeom prst="roundRect">
            <a:avLst>
              <a:gd name="adj" fmla="val 0"/>
            </a:avLst>
          </a:prstGeom>
          <a:solidFill>
            <a:srgbClr val="00E5FF">
              <a:alpha val="10000"/>
            </a:srgbClr>
          </a:solidFill>
          <a:ln w="12700" cap="flat" cmpd="sng">
            <a:solidFill>
              <a:srgbClr val="00E5FF">
                <a:alpha val="30000"/>
              </a:srgbClr>
            </a:solidFill>
            <a:prstDash val="solid"/>
            <a:round/>
          </a:ln>
        </p:spPr>
        <p:txBody>
          <a:bodyPr vert="horz" wrap="square" lIns="0" tIns="0" rIns="0" bIns="0" rtlCol="0" anchor="ctr" anchorCtr="0"/>
          <a:lstStyle/>
          <a:p>
            <a:pPr algn="ctr">
              <a:defRPr/>
            </a:pPr>
          </a:p>
        </p:txBody>
      </p:sp>
      <p:pic>
        <p:nvPicPr>
          <p:cNvPr id="11" name="Picture 11"/>
          <p:cNvPicPr>
            <a:picLocks noChangeAspect="1"/>
          </p:cNvPicPr>
          <p:nvPr/>
        </p:nvPicPr>
        <p:blipFill>
          <a:blip r:embed="rId4"/>
          <a:srcRect/>
          <a:stretch>
            <a:fillRect/>
          </a:stretch>
        </p:blipFill>
        <p:spPr>
          <a:xfrm>
            <a:off x="10934700" y="5003800"/>
            <a:ext cx="304800" cy="304800"/>
          </a:xfrm>
          <a:prstGeom prst="rect">
            <a:avLst/>
          </a:prstGeom>
          <a:noFill/>
          <a:ln w="25400" cap="flat" cmpd="sng">
            <a:noFill/>
            <a:prstDash val="solid"/>
            <a:round/>
          </a:ln>
        </p:spPr>
      </p:pic>
      <p:sp>
        <p:nvSpPr>
          <p:cNvPr id="12" name="AutoShape 12"/>
          <p:cNvSpPr/>
          <p:nvPr/>
        </p:nvSpPr>
        <p:spPr>
          <a:xfrm>
            <a:off x="6477000" y="4953000"/>
            <a:ext cx="4318000" cy="1016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92000"/>
              </a:lnSpc>
              <a:defRPr/>
            </a:pPr>
            <a:r>
              <a:rPr lang="en-US" sz="1300" b="1" i="0" u="none" strike="noStrike">
                <a:solidFill>
                  <a:srgbClr val="00E5FF"/>
                </a:solidFill>
                <a:latin typeface="Noto Sans SC"/>
                <a:ea typeface="Noto Sans SC"/>
                <a:cs typeface="Noto Sans SC"/>
                <a:sym typeface="Noto Sans SC"/>
              </a:rPr>
              <a:t>03 مخاطر الاختلافات الثقافية والاتصال</a:t>
            </a:r>
            <a:endParaRPr lang="en-US" sz="1100"/>
          </a:p>
          <a:p>
            <a:pPr marL="0" indent="0" algn="r">
              <a:lnSpc>
                <a:spcPct val="96000"/>
              </a:lnSpc>
            </a:pPr>
            <a:r>
              <a:rPr lang="en-US" sz="1000" b="0" i="0" u="none" strike="noStrike">
                <a:solidFill>
                  <a:srgbClr val="E5E7EB"/>
                </a:solidFill>
                <a:latin typeface="Noto Sans SC"/>
                <a:ea typeface="Noto Sans SC"/>
                <a:cs typeface="Noto Sans SC"/>
                <a:sym typeface="Noto Sans SC"/>
              </a:rPr>
              <a:t>قد تؤثر الاختلافات الثقافية والحواجز اللغوية على المفاوضات والتعاون التجاري. الاستجابة: شكل فريقًا موضعيًا، وقوي التدريب عبر الثقافات، واحترم العادات التجارية والممارسات الدينية المحلية.</a:t>
            </a:r>
            <a:endParaRPr lang="en-US" sz="1000" b="0" i="0" u="none" strike="noStrike">
              <a:solidFill>
                <a:srgbClr val="E5E7EB"/>
              </a:solidFill>
              <a:latin typeface="Noto Sans SC"/>
              <a:ea typeface="Noto Sans SC"/>
              <a:cs typeface="Noto Sans SC"/>
              <a:sym typeface="Noto Sans SC"/>
            </a:endParaRPr>
          </a:p>
        </p:txBody>
      </p:sp>
      <p:sp>
        <p:nvSpPr>
          <p:cNvPr id="13" name="AutoShape 13"/>
          <p:cNvSpPr/>
          <p:nvPr/>
        </p:nvSpPr>
        <p:spPr>
          <a:xfrm>
            <a:off x="762000" y="1778000"/>
            <a:ext cx="5207000" cy="1270000"/>
          </a:xfrm>
          <a:prstGeom prst="roundRect">
            <a:avLst>
              <a:gd name="adj" fmla="val 0"/>
            </a:avLst>
          </a:prstGeom>
          <a:solidFill>
            <a:srgbClr val="00E5FF">
              <a:alpha val="10000"/>
            </a:srgbClr>
          </a:solidFill>
          <a:ln w="12700" cap="flat" cmpd="sng">
            <a:solidFill>
              <a:srgbClr val="00E5FF">
                <a:alpha val="30000"/>
              </a:srgbClr>
            </a:solidFill>
            <a:prstDash val="solid"/>
            <a:round/>
          </a:ln>
        </p:spPr>
        <p:txBody>
          <a:bodyPr vert="horz" wrap="square" lIns="0" tIns="0" rIns="0" bIns="0" rtlCol="0" anchor="ctr" anchorCtr="0"/>
          <a:lstStyle/>
          <a:p>
            <a:pPr algn="ctr">
              <a:defRPr/>
            </a:pPr>
          </a:p>
        </p:txBody>
      </p:sp>
      <p:pic>
        <p:nvPicPr>
          <p:cNvPr id="14" name="Picture 14"/>
          <p:cNvPicPr>
            <a:picLocks noChangeAspect="1"/>
          </p:cNvPicPr>
          <p:nvPr/>
        </p:nvPicPr>
        <p:blipFill>
          <a:blip r:embed="rId5"/>
          <a:srcRect/>
          <a:stretch>
            <a:fillRect/>
          </a:stretch>
        </p:blipFill>
        <p:spPr>
          <a:xfrm>
            <a:off x="952500" y="1955800"/>
            <a:ext cx="304800" cy="304800"/>
          </a:xfrm>
          <a:prstGeom prst="rect">
            <a:avLst/>
          </a:prstGeom>
          <a:noFill/>
          <a:ln w="25400" cap="flat" cmpd="sng">
            <a:noFill/>
            <a:prstDash val="solid"/>
            <a:round/>
          </a:ln>
        </p:spPr>
      </p:pic>
      <p:sp>
        <p:nvSpPr>
          <p:cNvPr id="15" name="AutoShape 15"/>
          <p:cNvSpPr/>
          <p:nvPr/>
        </p:nvSpPr>
        <p:spPr>
          <a:xfrm>
            <a:off x="1397000" y="1905000"/>
            <a:ext cx="4508500" cy="1016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92000"/>
              </a:lnSpc>
              <a:defRPr/>
            </a:pPr>
            <a:r>
              <a:rPr lang="en-US" sz="1300" b="1" i="0" u="none" strike="noStrike">
                <a:solidFill>
                  <a:srgbClr val="00E5FF"/>
                </a:solidFill>
                <a:latin typeface="Noto Sans SC"/>
                <a:ea typeface="Noto Sans SC"/>
                <a:cs typeface="Noto Sans SC"/>
                <a:sym typeface="Noto Sans SC"/>
              </a:rPr>
              <a:t>04 مخاطر تكيف التكنولوجيا والمنتجات</a:t>
            </a:r>
            <a:endParaRPr lang="en-US" sz="1100"/>
          </a:p>
          <a:p>
            <a:pPr marL="0" indent="0" algn="r">
              <a:lnSpc>
                <a:spcPct val="96000"/>
              </a:lnSpc>
            </a:pPr>
            <a:r>
              <a:rPr lang="en-US" sz="1000" b="0" i="0" u="none" strike="noStrike">
                <a:solidFill>
                  <a:srgbClr val="E5E7EB"/>
                </a:solidFill>
                <a:latin typeface="Noto Sans SC"/>
                <a:ea typeface="Noto Sans SC"/>
                <a:cs typeface="Noto Sans SC"/>
                <a:sym typeface="Noto Sans SC"/>
              </a:rPr>
              <a:t>قد لا تتكيف المنتجات بالكامل مع البيئة المحلية القصوى أو قد تحدث عيوب تقنية. الاستجابة: أجرِ اختبارات بيئية محلية كافية؛ أنشئ نظامًا دعمًا تقنيًا وخدمة بعد البيع موضعية سريعة الاستجابة.</a:t>
            </a:r>
            <a:endParaRPr lang="en-US" sz="1000" b="0" i="0" u="none" strike="noStrike">
              <a:solidFill>
                <a:srgbClr val="E5E7EB"/>
              </a:solidFill>
              <a:latin typeface="Noto Sans SC"/>
              <a:ea typeface="Noto Sans SC"/>
              <a:cs typeface="Noto Sans SC"/>
              <a:sym typeface="Noto Sans SC"/>
            </a:endParaRPr>
          </a:p>
        </p:txBody>
      </p:sp>
      <p:sp>
        <p:nvSpPr>
          <p:cNvPr id="16" name="AutoShape 16"/>
          <p:cNvSpPr/>
          <p:nvPr/>
        </p:nvSpPr>
        <p:spPr>
          <a:xfrm>
            <a:off x="762000" y="3302000"/>
            <a:ext cx="5207000" cy="1270000"/>
          </a:xfrm>
          <a:prstGeom prst="roundRect">
            <a:avLst>
              <a:gd name="adj" fmla="val 0"/>
            </a:avLst>
          </a:prstGeom>
          <a:solidFill>
            <a:srgbClr val="00E5FF">
              <a:alpha val="10000"/>
            </a:srgbClr>
          </a:solidFill>
          <a:ln w="12700" cap="flat" cmpd="sng">
            <a:solidFill>
              <a:srgbClr val="00E5FF">
                <a:alpha val="30000"/>
              </a:srgbClr>
            </a:solidFill>
            <a:prstDash val="solid"/>
            <a:round/>
          </a:ln>
        </p:spPr>
        <p:txBody>
          <a:bodyPr vert="horz" wrap="square" lIns="0" tIns="0" rIns="0" bIns="0" rtlCol="0" anchor="ctr" anchorCtr="0"/>
          <a:lstStyle/>
          <a:p>
            <a:pPr algn="ctr">
              <a:defRPr/>
            </a:pPr>
          </a:p>
        </p:txBody>
      </p:sp>
      <p:pic>
        <p:nvPicPr>
          <p:cNvPr id="17" name="Picture 17"/>
          <p:cNvPicPr>
            <a:picLocks noChangeAspect="1"/>
          </p:cNvPicPr>
          <p:nvPr/>
        </p:nvPicPr>
        <p:blipFill>
          <a:blip r:embed="rId6"/>
          <a:srcRect/>
          <a:stretch>
            <a:fillRect/>
          </a:stretch>
        </p:blipFill>
        <p:spPr>
          <a:xfrm>
            <a:off x="952500" y="3479800"/>
            <a:ext cx="304800" cy="304800"/>
          </a:xfrm>
          <a:prstGeom prst="rect">
            <a:avLst/>
          </a:prstGeom>
          <a:noFill/>
          <a:ln w="25400" cap="flat" cmpd="sng">
            <a:noFill/>
            <a:prstDash val="solid"/>
            <a:round/>
          </a:ln>
        </p:spPr>
      </p:pic>
      <p:sp>
        <p:nvSpPr>
          <p:cNvPr id="18" name="AutoShape 18"/>
          <p:cNvSpPr/>
          <p:nvPr/>
        </p:nvSpPr>
        <p:spPr>
          <a:xfrm>
            <a:off x="1397000" y="3429000"/>
            <a:ext cx="4508500" cy="1016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92000"/>
              </a:lnSpc>
              <a:defRPr/>
            </a:pPr>
            <a:r>
              <a:rPr lang="en-US" sz="1300" b="1" i="0" u="none" strike="noStrike">
                <a:solidFill>
                  <a:srgbClr val="00E5FF"/>
                </a:solidFill>
                <a:latin typeface="Noto Sans SC"/>
                <a:ea typeface="Noto Sans SC"/>
                <a:cs typeface="Noto Sans SC"/>
                <a:sym typeface="Noto Sans SC"/>
              </a:rPr>
              <a:t>05 Supply Chain &amp; Compliance Risks</a:t>
            </a:r>
            <a:endParaRPr lang="en-US" sz="1100"/>
          </a:p>
          <a:p>
            <a:pPr marL="0" indent="0" algn="r">
              <a:lnSpc>
                <a:spcPct val="96000"/>
              </a:lnSpc>
            </a:pPr>
            <a:r>
              <a:rPr lang="en-US" sz="1000" b="0" i="0" u="none" strike="noStrike">
                <a:solidFill>
                  <a:srgbClr val="E5E7EB"/>
                </a:solidFill>
                <a:latin typeface="Noto Sans SC"/>
                <a:ea typeface="Noto Sans SC"/>
                <a:cs typeface="Noto Sans SC"/>
                <a:sym typeface="Noto Sans SC"/>
              </a:rPr>
              <a:t>Cross-border logistics delays and local compliance barriers. Response: Optimize customs clearance via free trade ports, complete local certification in advance, and establish regional overseas warehouses for buffering.</a:t>
            </a:r>
            <a:endParaRPr lang="en-US" sz="1000" b="0" i="0" u="none" strike="noStrike">
              <a:solidFill>
                <a:srgbClr val="E5E7EB"/>
              </a:solidFill>
              <a:latin typeface="Noto Sans SC"/>
              <a:ea typeface="Noto Sans SC"/>
              <a:cs typeface="Noto Sans SC"/>
              <a:sym typeface="Noto Sans SC"/>
            </a:endParaRPr>
          </a:p>
        </p:txBody>
      </p:sp>
      <p:sp>
        <p:nvSpPr>
          <p:cNvPr id="19" name="AutoShape 19"/>
          <p:cNvSpPr/>
          <p:nvPr/>
        </p:nvSpPr>
        <p:spPr>
          <a:xfrm>
            <a:off x="762000" y="4826000"/>
            <a:ext cx="5207000" cy="1270000"/>
          </a:xfrm>
          <a:prstGeom prst="roundRect">
            <a:avLst>
              <a:gd name="adj" fmla="val 0"/>
            </a:avLst>
          </a:prstGeom>
          <a:solidFill>
            <a:srgbClr val="FF9500">
              <a:alpha val="15000"/>
            </a:srgbClr>
          </a:solidFill>
          <a:ln w="12700" cap="flat" cmpd="sng">
            <a:solidFill>
              <a:srgbClr val="FF9500">
                <a:alpha val="40000"/>
              </a:srgbClr>
            </a:solidFill>
            <a:prstDash val="solid"/>
            <a:round/>
          </a:ln>
        </p:spPr>
        <p:txBody>
          <a:bodyPr vert="horz" wrap="square" lIns="0" tIns="0" rIns="0" bIns="0" rtlCol="0" anchor="ctr" anchorCtr="0"/>
          <a:lstStyle/>
          <a:p>
            <a:pPr algn="ctr">
              <a:defRPr/>
            </a:pPr>
          </a:p>
        </p:txBody>
      </p:sp>
      <p:pic>
        <p:nvPicPr>
          <p:cNvPr id="20" name="Picture 20"/>
          <p:cNvPicPr>
            <a:picLocks noChangeAspect="1"/>
          </p:cNvPicPr>
          <p:nvPr/>
        </p:nvPicPr>
        <p:blipFill>
          <a:blip r:embed="rId7"/>
          <a:srcRect l="9555" r="9555"/>
          <a:stretch>
            <a:fillRect/>
          </a:stretch>
        </p:blipFill>
        <p:spPr>
          <a:xfrm>
            <a:off x="952500" y="4953000"/>
            <a:ext cx="1016000" cy="381000"/>
          </a:xfrm>
          <a:prstGeom prst="rect">
            <a:avLst/>
          </a:prstGeom>
          <a:noFill/>
          <a:ln w="25400" cap="flat" cmpd="sng">
            <a:noFill/>
            <a:prstDash val="solid"/>
            <a:round/>
          </a:ln>
        </p:spPr>
      </p:pic>
      <p:sp>
        <p:nvSpPr>
          <p:cNvPr id="21" name="AutoShape 21"/>
          <p:cNvSpPr/>
          <p:nvPr/>
        </p:nvSpPr>
        <p:spPr>
          <a:xfrm>
            <a:off x="2032000" y="5016500"/>
            <a:ext cx="3810000" cy="762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92000"/>
              </a:lnSpc>
              <a:defRPr/>
            </a:pPr>
            <a:r>
              <a:rPr lang="en-US" sz="1100" b="1" i="0" u="none" strike="noStrike">
                <a:solidFill>
                  <a:srgbClr val="FFD700"/>
                </a:solidFill>
                <a:latin typeface="Noto Sans SC"/>
                <a:ea typeface="Noto Sans SC"/>
                <a:cs typeface="Noto Sans SC"/>
                <a:sym typeface="Noto Sans SC"/>
              </a:rPr>
              <a:t>Core Risk Control: Build a "Localization + Technology + Partners" Triple Firewall</a:t>
            </a:r>
            <a:endParaRPr lang="en-US" sz="1100"/>
          </a:p>
          <a:p>
            <a:pPr marL="0" indent="0" algn="r">
              <a:lnSpc>
                <a:spcPct val="92000"/>
              </a:lnSpc>
            </a:pPr>
            <a:r>
              <a:rPr lang="en-US" sz="900" b="0" i="0" u="none" strike="noStrike">
                <a:solidFill>
                  <a:srgbClr val="E5E7EB"/>
                </a:solidFill>
                <a:latin typeface="Noto Sans SC"/>
                <a:ea typeface="Noto Sans SC"/>
                <a:cs typeface="Noto Sans SC"/>
                <a:sym typeface="Noto Sans SC"/>
              </a:rPr>
              <a:t>Risk control is key to overseas success. Root in the market via localized teams, build moats with technological differentiation, and share risks with local partners.</a:t>
            </a:r>
            <a:endParaRPr lang="en-US" sz="900" b="0" i="0" u="none" strike="noStrike">
              <a:solidFill>
                <a:srgbClr val="E5E7EB"/>
              </a:solidFill>
              <a:latin typeface="Noto Sans SC"/>
              <a:ea typeface="Noto Sans SC"/>
              <a:cs typeface="Noto Sans SC"/>
              <a:sym typeface="Noto Sans SC"/>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7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762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25000"/>
              </a:lnSpc>
              <a:defRPr/>
            </a:pPr>
            <a:r>
              <a:rPr lang="en-US" sz="2200" b="1" i="0" u="none" strike="noStrike">
                <a:solidFill>
                  <a:srgbClr val="FFFFFF"/>
                </a:solidFill>
                <a:latin typeface="Noto Sans SC"/>
                <a:ea typeface="Noto Sans SC"/>
                <a:cs typeface="Noto Sans SC"/>
                <a:sym typeface="Noto Sans SC"/>
              </a:rPr>
              <a:t>ملخص قيمة الأعمال الأساسية وبيانات إمكانات السوق</a:t>
            </a:r>
            <a:endParaRPr lang="en-US" sz="1100"/>
          </a:p>
        </p:txBody>
      </p:sp>
      <p:sp>
        <p:nvSpPr>
          <p:cNvPr id="4" name="AutoShape 4"/>
          <p:cNvSpPr/>
          <p:nvPr/>
        </p:nvSpPr>
        <p:spPr>
          <a:xfrm>
            <a:off x="762000" y="1524000"/>
            <a:ext cx="10668000" cy="508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25000"/>
              </a:lnSpc>
              <a:defRPr/>
            </a:pPr>
            <a:r>
              <a:rPr lang="en-US" sz="1300" b="1" i="0" u="none" strike="noStrike">
                <a:solidFill>
                  <a:srgbClr val="00E5FF"/>
                </a:solidFill>
                <a:latin typeface="Noto Sans SC"/>
                <a:ea typeface="Noto Sans SC"/>
                <a:cs typeface="Noto Sans SC"/>
                <a:sym typeface="Noto Sans SC"/>
              </a:rPr>
              <a:t>عرض بانورامي للمعلومات الرئيسية حول حجم السوق وتوجهات النمو وعائد الاستثمار.</a:t>
            </a:r>
            <a:endParaRPr lang="en-US" sz="1100"/>
          </a:p>
        </p:txBody>
      </p:sp>
      <p:sp>
        <p:nvSpPr>
          <p:cNvPr id="5" name="AutoShape 5"/>
          <p:cNvSpPr/>
          <p:nvPr/>
        </p:nvSpPr>
        <p:spPr>
          <a:xfrm>
            <a:off x="6223000" y="2286000"/>
            <a:ext cx="5207000" cy="2921000"/>
          </a:xfrm>
          <a:prstGeom prst="roundRect">
            <a:avLst>
              <a:gd name="adj" fmla="val 0"/>
            </a:avLst>
          </a:prstGeom>
          <a:solidFill>
            <a:srgbClr val="FFFFFF">
              <a:alpha val="8000"/>
            </a:srgbClr>
          </a:solidFill>
          <a:ln w="12700" cap="flat" cmpd="sng">
            <a:solidFill>
              <a:srgbClr val="00E5FF">
                <a:alpha val="30000"/>
              </a:srgbClr>
            </a:solidFill>
            <a:prstDash val="solid"/>
            <a:round/>
          </a:ln>
        </p:spPr>
        <p:txBody>
          <a:bodyPr vert="horz" wrap="square" lIns="0" tIns="0" rIns="0" bIns="0" rtlCol="0" anchor="ctr" anchorCtr="0"/>
          <a:lstStyle/>
          <a:p>
            <a:pPr algn="ctr">
              <a:defRPr/>
            </a:pPr>
          </a:p>
        </p:txBody>
      </p:sp>
      <p:sp>
        <p:nvSpPr>
          <p:cNvPr id="6" name="AutoShape 6"/>
          <p:cNvSpPr/>
          <p:nvPr/>
        </p:nvSpPr>
        <p:spPr>
          <a:xfrm>
            <a:off x="6413500" y="2476500"/>
            <a:ext cx="4826000" cy="508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25000"/>
              </a:lnSpc>
              <a:defRPr/>
            </a:pPr>
            <a:r>
              <a:rPr lang="en-US" sz="1400" b="1" i="0" u="none" strike="noStrike">
                <a:solidFill>
                  <a:srgbClr val="00E5FF"/>
                </a:solidFill>
                <a:latin typeface="Noto Sans SC"/>
                <a:ea typeface="Noto Sans SC"/>
                <a:cs typeface="Noto Sans SC"/>
                <a:sym typeface="Noto Sans SC"/>
              </a:rPr>
              <a:t>01 / حجم السوق العالمي والشرق الأوسط ومعدل النمو</a:t>
            </a:r>
            <a:endParaRPr lang="en-US" sz="1100"/>
          </a:p>
        </p:txBody>
      </p:sp>
      <p:sp>
        <p:nvSpPr>
          <p:cNvPr id="7" name="AutoShape 7"/>
          <p:cNvSpPr/>
          <p:nvPr/>
        </p:nvSpPr>
        <p:spPr>
          <a:xfrm>
            <a:off x="6413500" y="3111500"/>
            <a:ext cx="4826000" cy="1841500"/>
          </a:xfrm>
          <a:prstGeom prst="roundRect">
            <a:avLst>
              <a:gd name="adj" fmla="val 0"/>
            </a:avLst>
          </a:prstGeom>
          <a:noFill/>
          <a:ln w="25400" cap="flat" cmpd="sng">
            <a:noFill/>
            <a:prstDash val="solid"/>
            <a:round/>
          </a:ln>
        </p:spPr>
        <p:txBody>
          <a:bodyPr vert="horz" wrap="square" lIns="0" tIns="127000" rIns="0" bIns="127000" rtlCol="0" anchor="ctr" anchorCtr="0"/>
          <a:lstStyle/>
          <a:p>
            <a:pPr marL="0" indent="0" algn="r">
              <a:lnSpc>
                <a:spcPct val="108000"/>
              </a:lnSpc>
              <a:defRPr/>
            </a:pPr>
            <a:r>
              <a:rPr lang="en-US" sz="1100" b="0" i="0" u="none" strike="noStrike">
                <a:solidFill>
                  <a:srgbClr val="D1D5DB"/>
                </a:solidFill>
                <a:latin typeface="Noto Sans SC"/>
                <a:ea typeface="Noto Sans SC"/>
                <a:cs typeface="Noto Sans SC"/>
                <a:sym typeface="Noto Sans SC"/>
              </a:rPr>
              <a:t>سوف تصل سوق تهوية المناجم العالمية إلى 1.47 مليار دولار أمريكي في عام 2026 بمعدل نمو سنوي مركب 5.89%؛ سوق معدات المناجم السعودية ستصل إلى 7.32 مليار دولار أمريكي في عام 2025 بمعدل نمو سنوي مركب 5.83%. كقطاع أساسي، سوق نظام تحكم البيئة له إمكانات هائلة وغ确定性 نمو عالي.</a:t>
            </a:r>
            <a:endParaRPr lang="en-US" sz="1100"/>
          </a:p>
        </p:txBody>
      </p:sp>
      <p:sp>
        <p:nvSpPr>
          <p:cNvPr id="8" name="AutoShape 8"/>
          <p:cNvSpPr/>
          <p:nvPr/>
        </p:nvSpPr>
        <p:spPr>
          <a:xfrm>
            <a:off x="762000" y="2286000"/>
            <a:ext cx="5207000" cy="2921000"/>
          </a:xfrm>
          <a:prstGeom prst="roundRect">
            <a:avLst>
              <a:gd name="adj" fmla="val 0"/>
            </a:avLst>
          </a:prstGeom>
          <a:solidFill>
            <a:srgbClr val="FFFFFF">
              <a:alpha val="8000"/>
            </a:srgbClr>
          </a:solidFill>
          <a:ln w="12700" cap="flat" cmpd="sng">
            <a:solidFill>
              <a:srgbClr val="00E5FF">
                <a:alpha val="30000"/>
              </a:srgbClr>
            </a:solidFill>
            <a:prstDash val="solid"/>
            <a:round/>
          </a:ln>
        </p:spPr>
        <p:txBody>
          <a:bodyPr vert="horz" wrap="square" lIns="0" tIns="0" rIns="0" bIns="0" rtlCol="0" anchor="ctr" anchorCtr="0"/>
          <a:lstStyle/>
          <a:p>
            <a:pPr algn="ctr">
              <a:defRPr/>
            </a:pPr>
          </a:p>
        </p:txBody>
      </p:sp>
      <p:sp>
        <p:nvSpPr>
          <p:cNvPr id="9" name="AutoShape 9"/>
          <p:cNvSpPr/>
          <p:nvPr/>
        </p:nvSpPr>
        <p:spPr>
          <a:xfrm>
            <a:off x="952500" y="2476500"/>
            <a:ext cx="4826000" cy="508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25000"/>
              </a:lnSpc>
              <a:defRPr/>
            </a:pPr>
            <a:r>
              <a:rPr lang="en-US" sz="1400" b="1" i="0" u="none" strike="noStrike">
                <a:solidFill>
                  <a:srgbClr val="00E5FF"/>
                </a:solidFill>
                <a:latin typeface="Noto Sans SC"/>
                <a:ea typeface="Noto Sans SC"/>
                <a:cs typeface="Noto Sans SC"/>
                <a:sym typeface="Noto Sans SC"/>
              </a:rPr>
              <a:t>02 / التمكين الرقمي وتوقعات العائد على الاستثمار</a:t>
            </a:r>
            <a:endParaRPr lang="en-US" sz="1100"/>
          </a:p>
        </p:txBody>
      </p:sp>
      <p:sp>
        <p:nvSpPr>
          <p:cNvPr id="10" name="AutoShape 10"/>
          <p:cNvSpPr/>
          <p:nvPr/>
        </p:nvSpPr>
        <p:spPr>
          <a:xfrm>
            <a:off x="952500" y="3111500"/>
            <a:ext cx="4826000" cy="1841500"/>
          </a:xfrm>
          <a:prstGeom prst="roundRect">
            <a:avLst>
              <a:gd name="adj" fmla="val 0"/>
            </a:avLst>
          </a:prstGeom>
          <a:noFill/>
          <a:ln w="25400" cap="flat" cmpd="sng">
            <a:noFill/>
            <a:prstDash val="solid"/>
            <a:round/>
          </a:ln>
        </p:spPr>
        <p:txBody>
          <a:bodyPr vert="horz" wrap="square" lIns="0" tIns="127000" rIns="0" bIns="127000" rtlCol="0" anchor="ctr" anchorCtr="0"/>
          <a:lstStyle/>
          <a:p>
            <a:pPr marL="0" indent="0" algn="r">
              <a:lnSpc>
                <a:spcPct val="108000"/>
              </a:lnSpc>
              <a:defRPr/>
            </a:pPr>
            <a:r>
              <a:rPr lang="en-US" sz="1100" b="0" i="0" u="none" strike="noStrike">
                <a:solidFill>
                  <a:srgbClr val="D1D5DB"/>
                </a:solidFill>
                <a:latin typeface="Noto Sans SC"/>
                <a:ea typeface="Noto Sans SC"/>
                <a:cs typeface="Noto Sans SC"/>
                <a:sym typeface="Noto Sans SC"/>
              </a:rPr>
              <a:t>يحسن التمكين الرقمي كفاءة المبيعات بشكل كبير، ويمكن للموظفين الرقميين ذي الذكاء الاصطناعي زيادة معدل تحويل المبيعات بنسبة 15-20%. مع استثمار أولي قدره 3 ملايين رينمينبي، يتوقع تحقيق الربحية في السنة الثالثة، مع عائد عالٍ على الاستثمار.</a:t>
            </a:r>
            <a:endParaRPr lang="en-US" sz="1100"/>
          </a:p>
        </p:txBody>
      </p:sp>
      <p:sp>
        <p:nvSpPr>
          <p:cNvPr id="11" name="AutoShape 11"/>
          <p:cNvSpPr/>
          <p:nvPr/>
        </p:nvSpPr>
        <p:spPr>
          <a:xfrm>
            <a:off x="762000" y="5397500"/>
            <a:ext cx="10668000" cy="1079500"/>
          </a:xfrm>
          <a:prstGeom prst="roundRect">
            <a:avLst>
              <a:gd name="adj" fmla="val 0"/>
            </a:avLst>
          </a:prstGeom>
          <a:solidFill>
            <a:srgbClr val="00E5FF">
              <a:alpha val="10000"/>
            </a:srgbClr>
          </a:solidFill>
          <a:ln w="12700" cap="flat" cmpd="sng">
            <a:solidFill>
              <a:srgbClr val="00E5FF">
                <a:alpha val="20000"/>
              </a:srgbClr>
            </a:solidFill>
            <a:prstDash val="solid"/>
            <a:round/>
          </a:ln>
        </p:spPr>
        <p:txBody>
          <a:bodyPr vert="horz" wrap="square" lIns="63500" tIns="63500" rIns="63500" bIns="63500" rtlCol="0" anchor="ctr"/>
          <a:lstStyle/>
          <a:p>
            <a:pPr algn="ctr">
              <a:defRPr/>
            </a:pPr>
          </a:p>
        </p:txBody>
      </p:sp>
      <p:sp>
        <p:nvSpPr>
          <p:cNvPr id="12" name="AutoShape 12"/>
          <p:cNvSpPr/>
          <p:nvPr/>
        </p:nvSpPr>
        <p:spPr>
          <a:xfrm>
            <a:off x="952500" y="5524500"/>
            <a:ext cx="10287000" cy="952500"/>
          </a:xfrm>
          <a:prstGeom prst="roundRect">
            <a:avLst>
              <a:gd name="adj" fmla="val 0"/>
            </a:avLst>
          </a:prstGeom>
          <a:noFill/>
          <a:ln w="25400" cap="flat" cmpd="sng">
            <a:noFill/>
            <a:prstDash val="solid"/>
            <a:round/>
          </a:ln>
        </p:spPr>
        <p:txBody>
          <a:bodyPr vert="horz" wrap="square" lIns="0" tIns="101600" rIns="0" bIns="101600" rtlCol="0" anchor="ctr" anchorCtr="0"/>
          <a:lstStyle/>
          <a:p>
            <a:pPr marL="0" indent="0" algn="r">
              <a:lnSpc>
                <a:spcPct val="100000"/>
              </a:lnSpc>
              <a:defRPr/>
            </a:pPr>
            <a:r>
              <a:rPr lang="en-US" sz="1000" b="0" i="0" u="none" strike="noStrike">
                <a:solidFill>
                  <a:srgbClr val="EBEBEB"/>
                </a:solidFill>
                <a:latin typeface="Noto Sans SC"/>
                <a:ea typeface="Noto Sans SC"/>
                <a:cs typeface="Noto Sans SC"/>
                <a:sym typeface="Noto Sans SC"/>
              </a:rPr>
              <a:t>هذه البيانات الأساسية تظهر بوضوح الآفاق السوقية الواسعة والقدرة على النمو القوية للمشروع. من الحجم السوقي الهائل على المستويين العالمي والإقليمي، إلى تحسين الكفاءة الذي يقدمه التحول الرقمي، وصولاً إلى توقعات العائد على الاستثمار الواضحة، كل ذلك يشير إلى أن هذا مشروع ذي إمكانات عالية ويستحق الاستثمار. اغتنام الفرصة في سوق الشرق الأوسط سيحقق بالتأكيد فوائد اقتصادية وقيمة استراتيجية كبيرة.</a:t>
            </a:r>
            <a:endParaRPr lang="en-US" sz="11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7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762000"/>
            <a:ext cx="10668000" cy="889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92000"/>
              </a:lnSpc>
              <a:defRPr/>
            </a:pPr>
            <a:r>
              <a:rPr lang="en-US" sz="2200" b="1" i="0" u="none" strike="noStrike">
                <a:solidFill>
                  <a:srgbClr val="FFFFFF"/>
                </a:solidFill>
                <a:latin typeface="Noto Sans SC"/>
                <a:ea typeface="Noto Sans SC"/>
                <a:cs typeface="Noto Sans SC"/>
                <a:sym typeface="Noto Sans SC"/>
              </a:rPr>
              <a:t>الاستنتاج: إعادة تشكيل معايير تشغيل المناجم بالتكنولوجيا</a:t>
            </a:r>
            <a:endParaRPr lang="en-US" sz="1100"/>
          </a:p>
        </p:txBody>
      </p:sp>
      <p:sp>
        <p:nvSpPr>
          <p:cNvPr id="4" name="AutoShape 4"/>
          <p:cNvSpPr/>
          <p:nvPr/>
        </p:nvSpPr>
        <p:spPr>
          <a:xfrm>
            <a:off x="762000" y="2032000"/>
            <a:ext cx="10668000" cy="1143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00000"/>
              </a:lnSpc>
              <a:defRPr/>
            </a:pPr>
            <a:r>
              <a:rPr lang="en-US" sz="1600" b="1" i="0" u="none" strike="noStrike">
                <a:solidFill>
                  <a:srgbClr val="00E5FF"/>
                </a:solidFill>
                <a:latin typeface="Noto Sans SC"/>
                <a:ea typeface="Noto Sans SC"/>
                <a:cs typeface="Noto Sans SC"/>
                <a:sym typeface="Noto Sans SC"/>
              </a:rPr>
              <a:t>حسن بيئة عمل العمال المنجمين وزد من كفاءتهم</a:t>
            </a:r>
            <a:endParaRPr lang="en-US" sz="1100"/>
          </a:p>
          <a:p>
            <a:pPr marL="0" indent="0" algn="r">
              <a:lnSpc>
                <a:spcPct val="100000"/>
              </a:lnSpc>
            </a:pPr>
            <a:r>
              <a:rPr lang="en-US" sz="1200" b="0" i="0" u="none" strike="noStrike">
                <a:solidFill>
                  <a:srgbClr val="FFFFFF">
                    <a:alpha val="70196"/>
                  </a:srgbClr>
                </a:solidFill>
                <a:latin typeface="Noto Sans SC"/>
                <a:ea typeface="Noto Sans SC"/>
                <a:cs typeface="Noto Sans SC"/>
                <a:sym typeface="Noto Sans SC"/>
              </a:rPr>
              <a:t>— هذا ليس مجرد شعار، بل هو التزام رسمي بقيمة وكرامة العمال.</a:t>
            </a:r>
            <a:endParaRPr lang="en-US" sz="1200" b="0" i="0" u="none" strike="noStrike">
              <a:solidFill>
                <a:srgbClr val="FFFFFF">
                  <a:alpha val="70196"/>
                </a:srgbClr>
              </a:solidFill>
              <a:latin typeface="Noto Sans SC"/>
              <a:ea typeface="Noto Sans SC"/>
              <a:cs typeface="Noto Sans SC"/>
              <a:sym typeface="Noto Sans SC"/>
            </a:endParaRPr>
          </a:p>
        </p:txBody>
      </p:sp>
      <p:sp>
        <p:nvSpPr>
          <p:cNvPr id="5" name="AutoShape 5"/>
          <p:cNvSpPr/>
          <p:nvPr/>
        </p:nvSpPr>
        <p:spPr>
          <a:xfrm>
            <a:off x="762000" y="3556000"/>
            <a:ext cx="10668000" cy="1270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08000"/>
              </a:lnSpc>
              <a:defRPr/>
            </a:pPr>
            <a:r>
              <a:rPr lang="en-US" sz="1400" b="0" i="0" u="none" strike="noStrike">
                <a:solidFill>
                  <a:srgbClr val="FFFFFF">
                    <a:alpha val="85098"/>
                  </a:srgbClr>
                </a:solidFill>
                <a:latin typeface="Noto Sans SC"/>
                <a:ea typeface="Noto Sans SC"/>
                <a:cs typeface="Noto Sans SC"/>
                <a:sym typeface="Noto Sans SC"/>
              </a:rPr>
              <a:t>من حرارة 46 درجة مئوية في منجم الذهب سانشانداو إلى درجة حرارة ثابتة باردة 28 درجة مئوية، لقد أعددنا معايير تشغيل المناجم بالتكنولوجيا. هذا ليس مجرد تبريد البيئة، بل هو تحسين نوعية الحياة لكل عامل منجم.</a:t>
            </a:r>
            <a:endParaRPr lang="en-US" sz="1100"/>
          </a:p>
        </p:txBody>
      </p:sp>
      <p:cxnSp>
        <p:nvCxnSpPr>
          <p:cNvPr id="6" name="Connector 6"/>
          <p:cNvCxnSpPr/>
          <p:nvPr/>
        </p:nvCxnSpPr>
        <p:spPr>
          <a:xfrm rot="-4092">
            <a:off x="762004" y="5073650"/>
            <a:ext cx="10668000" cy="12700"/>
          </a:xfrm>
          <a:prstGeom prst="straightConnector1">
            <a:avLst/>
          </a:prstGeom>
          <a:solidFill>
            <a:srgbClr val="DEE0E3">
              <a:alpha val="100000"/>
            </a:srgbClr>
          </a:solidFill>
          <a:ln w="12700" cap="flat" cmpd="sng">
            <a:solidFill>
              <a:srgbClr val="00E5FF">
                <a:alpha val="40000"/>
              </a:srgbClr>
            </a:solidFill>
            <a:prstDash val="solid"/>
            <a:round/>
            <a:headEnd type="none" w="med" len="med"/>
            <a:tailEnd type="none" w="med" len="med"/>
          </a:ln>
        </p:spPr>
      </p:cxnSp>
      <p:sp>
        <p:nvSpPr>
          <p:cNvPr id="7" name="AutoShape 7"/>
          <p:cNvSpPr/>
          <p:nvPr/>
        </p:nvSpPr>
        <p:spPr>
          <a:xfrm>
            <a:off x="762000" y="5334000"/>
            <a:ext cx="10668000" cy="1270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08000"/>
              </a:lnSpc>
              <a:defRPr/>
            </a:pPr>
            <a:r>
              <a:rPr lang="en-US" sz="1200" b="0" i="0" u="none" strike="noStrike">
                <a:solidFill>
                  <a:srgbClr val="FFFFFF">
                    <a:alpha val="90196"/>
                  </a:srgbClr>
                </a:solidFill>
                <a:latin typeface="Noto Sans SC"/>
                <a:ea typeface="Noto Sans SC"/>
                <a:cs typeface="Noto Sans SC"/>
                <a:sym typeface="Noto Sans SC"/>
              </a:rPr>
              <a:t>المناجم في الشرق الأوسط تتطلع أيضًا إلى مثل هذا التغيير. شاندونغ يو تشيانغ مستعدة لتكون جسرًا قويًا يربط بين</a:t>
            </a:r>
            <a:r>
              <a:rPr lang="en-US" sz="1200" b="1" i="0" u="none" strike="noStrike">
                <a:solidFill>
                  <a:srgbClr val="00E5FF"/>
                </a:solidFill>
                <a:latin typeface="Noto Sans SC"/>
                <a:ea typeface="Noto Sans SC"/>
                <a:cs typeface="Noto Sans SC"/>
                <a:sym typeface="Noto Sans SC"/>
              </a:rPr>
              <a:t>التكنولوجيا الصينية واحتياجات الشرق الأوسط</a:t>
            </a:r>
            <a:r>
              <a:rPr lang="en-US" sz="1200" b="0" i="0" u="none" strike="noStrike">
                <a:solidFill>
                  <a:srgbClr val="FFFFFF">
                    <a:alpha val="90196"/>
                  </a:srgbClr>
                </a:solidFill>
                <a:latin typeface="Noto Sans SC"/>
                <a:ea typeface="Noto Sans SC"/>
                <a:cs typeface="Noto Sans SC"/>
                <a:sym typeface="Noto Sans SC"/>
              </a:rPr>
              <a:t>، وتحمل هذه الحكمة لتحسين البيئة وخلق القيمة إلى كل منجم تحت الأرض، وتجعل ضوء التكنولوجيا يعبر الجبال والبحار لي Illuminate مستقبلًا جديدًا للارتقاء الصناعي.</a:t>
            </a:r>
            <a:endParaRPr lang="en-US" sz="11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30000"/>
            </a:srgbClr>
          </a:solidFill>
          <a:ln w="12700" cap="flat" cmpd="sng">
            <a:solidFill>
              <a:srgbClr val="000000">
                <a:alpha val="30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381000" y="2286000"/>
            <a:ext cx="11430000" cy="1143000"/>
          </a:xfrm>
          <a:prstGeom prst="roundRect">
            <a:avLst>
              <a:gd name="adj" fmla="val 0"/>
            </a:avLst>
          </a:prstGeom>
          <a:noFill/>
          <a:ln w="25400" cap="flat" cmpd="sng">
            <a:noFill/>
            <a:prstDash val="solid"/>
            <a:round/>
          </a:ln>
        </p:spPr>
        <p:txBody>
          <a:bodyPr vert="horz" wrap="square" lIns="254000" tIns="127000" rIns="254000" bIns="127000" rtlCol="0" anchor="ctr" anchorCtr="0"/>
          <a:lstStyle/>
          <a:p>
            <a:pPr marL="0" indent="0" algn="r">
              <a:lnSpc>
                <a:spcPct val="125000"/>
              </a:lnSpc>
              <a:defRPr/>
            </a:pPr>
            <a:r>
              <a:rPr lang="en-US" sz="3000" b="1" i="0" u="none" strike="noStrike">
                <a:solidFill>
                  <a:srgbClr val="FFFFFF"/>
                </a:solidFill>
                <a:latin typeface="Noto Sans SC"/>
                <a:ea typeface="Noto Sans SC"/>
                <a:cs typeface="Noto Sans SC"/>
                <a:sym typeface="Noto Sans SC"/>
              </a:rPr>
              <a:t>الرياح قد رفعت، وال سفينة جاهزة.</a:t>
            </a:r>
            <a:endParaRPr lang="en-US" sz="1100"/>
          </a:p>
        </p:txBody>
      </p:sp>
      <p:sp>
        <p:nvSpPr>
          <p:cNvPr id="4" name="AutoShape 4"/>
          <p:cNvSpPr/>
          <p:nvPr/>
        </p:nvSpPr>
        <p:spPr>
          <a:xfrm>
            <a:off x="381000" y="3683000"/>
            <a:ext cx="11430000" cy="1016000"/>
          </a:xfrm>
          <a:prstGeom prst="roundRect">
            <a:avLst>
              <a:gd name="adj" fmla="val 0"/>
            </a:avLst>
          </a:prstGeom>
          <a:noFill/>
          <a:ln w="25400" cap="flat" cmpd="sng">
            <a:noFill/>
            <a:prstDash val="solid"/>
            <a:round/>
          </a:ln>
        </p:spPr>
        <p:txBody>
          <a:bodyPr vert="horz" wrap="square" lIns="254000" tIns="127000" rIns="254000" bIns="127000" rtlCol="0" anchor="ctr" anchorCtr="0"/>
          <a:lstStyle/>
          <a:p>
            <a:pPr marL="0" indent="0" algn="r">
              <a:lnSpc>
                <a:spcPct val="125000"/>
              </a:lnSpc>
              <a:defRPr/>
            </a:pPr>
            <a:r>
              <a:rPr lang="en-US" sz="2200" b="1" i="0" u="none" strike="noStrike">
                <a:solidFill>
                  <a:srgbClr val="FFD700"/>
                </a:solidFill>
                <a:latin typeface="Noto Sans SC"/>
                <a:ea typeface="Noto Sans SC"/>
                <a:cs typeface="Noto Sans SC"/>
                <a:sym typeface="Noto Sans SC"/>
              </a:rPr>
              <a:t>نتطلع إلى العمل معكم لإنشاء المستقبل.</a:t>
            </a:r>
            <a:endParaRPr lang="en-US" sz="1100"/>
          </a:p>
        </p:txBody>
      </p:sp>
      <p:sp>
        <p:nvSpPr>
          <p:cNvPr id="5" name="AutoShape 5"/>
          <p:cNvSpPr/>
          <p:nvPr/>
        </p:nvSpPr>
        <p:spPr>
          <a:xfrm>
            <a:off x="7112000" y="4953000"/>
            <a:ext cx="4572000" cy="25400"/>
          </a:xfrm>
          <a:prstGeom prst="roundRect">
            <a:avLst>
              <a:gd name="adj" fmla="val 0"/>
            </a:avLst>
          </a:prstGeom>
          <a:solidFill>
            <a:srgbClr val="FFD700">
              <a:alpha val="50000"/>
            </a:srgbClr>
          </a:solidFill>
          <a:ln w="25400" cap="flat" cmpd="sng">
            <a:noFill/>
            <a:prstDash val="solid"/>
            <a:round/>
          </a:ln>
        </p:spPr>
        <p:txBody>
          <a:bodyPr vert="horz" wrap="square" lIns="0" tIns="0" rIns="0" bIns="0" rtlCol="0" anchor="ctr" anchorCtr="0"/>
          <a:lstStyle/>
          <a:p>
            <a:pPr algn="ctr">
              <a:defRPr/>
            </a:pPr>
          </a:p>
        </p:txBody>
      </p:sp>
      <p:sp>
        <p:nvSpPr>
          <p:cNvPr id="6" name="AutoShape 6"/>
          <p:cNvSpPr/>
          <p:nvPr/>
        </p:nvSpPr>
        <p:spPr>
          <a:xfrm>
            <a:off x="381000" y="5270500"/>
            <a:ext cx="11430000" cy="508000"/>
          </a:xfrm>
          <a:prstGeom prst="roundRect">
            <a:avLst>
              <a:gd name="adj" fmla="val 0"/>
            </a:avLst>
          </a:prstGeom>
          <a:noFill/>
          <a:ln w="25400" cap="flat" cmpd="sng">
            <a:noFill/>
            <a:prstDash val="solid"/>
            <a:round/>
          </a:ln>
        </p:spPr>
        <p:txBody>
          <a:bodyPr vert="horz" wrap="square" lIns="254000" tIns="0" rIns="254000" bIns="0" rtlCol="0" anchor="ctr" anchorCtr="0"/>
          <a:lstStyle/>
          <a:p>
            <a:pPr marL="0" indent="0" algn="r">
              <a:lnSpc>
                <a:spcPct val="125000"/>
              </a:lnSpc>
              <a:defRPr/>
            </a:pPr>
            <a:r>
              <a:rPr lang="en-US" sz="1400" b="1" i="0" u="none" strike="noStrike">
                <a:solidFill>
                  <a:srgbClr val="FFFFFF">
                    <a:alpha val="90196"/>
                  </a:srgbClr>
                </a:solidFill>
                <a:latin typeface="Noto Sans SC"/>
                <a:ea typeface="Noto Sans SC"/>
                <a:cs typeface="Noto Sans SC"/>
                <a:sym typeface="Noto Sans SC"/>
              </a:rPr>
              <a:t>شركة شاندونغ يو تشيانغ للتبريد هونغ هان تشو</a:t>
            </a:r>
            <a:endParaRPr lang="en-US" sz="1100"/>
          </a:p>
        </p:txBody>
      </p:sp>
      <p:sp>
        <p:nvSpPr>
          <p:cNvPr id="7" name="AutoShape 7"/>
          <p:cNvSpPr/>
          <p:nvPr/>
        </p:nvSpPr>
        <p:spPr>
          <a:xfrm>
            <a:off x="381000" y="5905500"/>
            <a:ext cx="11430000" cy="508000"/>
          </a:xfrm>
          <a:prstGeom prst="roundRect">
            <a:avLst>
              <a:gd name="adj" fmla="val 0"/>
            </a:avLst>
          </a:prstGeom>
          <a:noFill/>
          <a:ln w="25400" cap="flat" cmpd="sng">
            <a:noFill/>
            <a:prstDash val="solid"/>
            <a:round/>
          </a:ln>
        </p:spPr>
        <p:txBody>
          <a:bodyPr vert="horz" wrap="square" lIns="254000" tIns="0" rIns="254000" bIns="0" rtlCol="0" anchor="ctr" anchorCtr="0"/>
          <a:lstStyle/>
          <a:p>
            <a:pPr marL="0" indent="0" algn="r">
              <a:lnSpc>
                <a:spcPct val="100000"/>
              </a:lnSpc>
              <a:defRPr/>
            </a:pPr>
            <a:r>
              <a:rPr lang="en-US" sz="1200" b="0" i="0" u="none" strike="noStrike">
                <a:solidFill>
                  <a:srgbClr val="FFFFFF">
                    <a:alpha val="70196"/>
                  </a:srgbClr>
                </a:solidFill>
                <a:latin typeface="Noto Sans SC"/>
                <a:ea typeface="Noto Sans SC"/>
                <a:cs typeface="Noto Sans SC"/>
                <a:sym typeface="Noto Sans SC"/>
              </a:rPr>
              <a:t>هاتف：18676577313 | بريد إلكتروني：ceo@yuxiangrefrigeration.com</a:t>
            </a:r>
            <a:endParaRPr lang="en-US" sz="11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70000"/>
            </a:srgbClr>
          </a:solidFill>
          <a:ln w="12700" cap="flat" cmpd="sng">
            <a:solidFill>
              <a:srgbClr val="000000">
                <a:alpha val="70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1016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25000"/>
              </a:lnSpc>
              <a:defRPr/>
            </a:pPr>
            <a:r>
              <a:rPr lang="en-US" sz="2000" b="1" i="0" u="none" strike="noStrike">
                <a:solidFill>
                  <a:srgbClr val="FFFFFF"/>
                </a:solidFill>
                <a:latin typeface="Noto Sans SC"/>
                <a:ea typeface="Noto Sans SC"/>
                <a:cs typeface="Noto Sans SC"/>
                <a:sym typeface="Noto Sans SC"/>
              </a:rPr>
              <a:t>ملخص تنفيذي: النتائج الرئيسية والتوصيات الاستراتيجية</a:t>
            </a:r>
            <a:endParaRPr lang="en-US" sz="1100"/>
          </a:p>
        </p:txBody>
      </p:sp>
      <p:sp>
        <p:nvSpPr>
          <p:cNvPr id="4" name="AutoShape 4"/>
          <p:cNvSpPr/>
          <p:nvPr/>
        </p:nvSpPr>
        <p:spPr>
          <a:xfrm>
            <a:off x="762000" y="1714500"/>
            <a:ext cx="10668000" cy="4445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25000"/>
              </a:lnSpc>
              <a:defRPr/>
            </a:pPr>
            <a:r>
              <a:rPr lang="en-US" sz="1600" b="1" i="0" u="none" strike="noStrike">
                <a:solidFill>
                  <a:srgbClr val="00E5FF"/>
                </a:solidFill>
                <a:latin typeface="Noto Sans SC"/>
                <a:ea typeface="Noto Sans SC"/>
                <a:cs typeface="Noto Sans SC"/>
                <a:sym typeface="Noto Sans SC"/>
              </a:rPr>
              <a:t>فرصة سوق ضخمة</a:t>
            </a:r>
            <a:endParaRPr lang="en-US" sz="1100"/>
          </a:p>
        </p:txBody>
      </p:sp>
      <p:sp>
        <p:nvSpPr>
          <p:cNvPr id="5" name="AutoShape 5"/>
          <p:cNvSpPr/>
          <p:nvPr/>
        </p:nvSpPr>
        <p:spPr>
          <a:xfrm>
            <a:off x="8001000" y="2286000"/>
            <a:ext cx="3429000" cy="1714500"/>
          </a:xfrm>
          <a:prstGeom prst="roundRect">
            <a:avLst>
              <a:gd name="adj" fmla="val 0"/>
            </a:avLst>
          </a:prstGeom>
          <a:solidFill>
            <a:srgbClr val="FFFFFF">
              <a:alpha val="8000"/>
            </a:srgbClr>
          </a:solidFill>
          <a:ln w="12700" cap="flat" cmpd="sng">
            <a:solidFill>
              <a:srgbClr val="00E5FF">
                <a:alpha val="25000"/>
              </a:srgbClr>
            </a:solidFill>
            <a:prstDash val="solid"/>
            <a:round/>
          </a:ln>
        </p:spPr>
        <p:txBody>
          <a:bodyPr vert="horz" wrap="square" lIns="0" tIns="0" rIns="0" bIns="0" rtlCol="0" anchor="ctr" anchorCtr="0"/>
          <a:lstStyle/>
          <a:p>
            <a:pPr algn="ctr">
              <a:defRPr/>
            </a:pPr>
          </a:p>
        </p:txBody>
      </p:sp>
      <p:pic>
        <p:nvPicPr>
          <p:cNvPr id="6" name="Picture 6"/>
          <p:cNvPicPr>
            <a:picLocks noChangeAspect="1"/>
          </p:cNvPicPr>
          <p:nvPr/>
        </p:nvPicPr>
        <p:blipFill>
          <a:blip r:embed="rId2"/>
          <a:srcRect/>
          <a:stretch>
            <a:fillRect/>
          </a:stretch>
        </p:blipFill>
        <p:spPr>
          <a:xfrm>
            <a:off x="10934700" y="2476500"/>
            <a:ext cx="304800" cy="304800"/>
          </a:xfrm>
          <a:prstGeom prst="rect">
            <a:avLst/>
          </a:prstGeom>
          <a:noFill/>
          <a:ln w="25400" cap="flat" cmpd="sng">
            <a:noFill/>
            <a:prstDash val="solid"/>
            <a:round/>
          </a:ln>
        </p:spPr>
      </p:pic>
      <p:sp>
        <p:nvSpPr>
          <p:cNvPr id="7" name="AutoShape 7"/>
          <p:cNvSpPr/>
          <p:nvPr/>
        </p:nvSpPr>
        <p:spPr>
          <a:xfrm>
            <a:off x="8191500" y="2438400"/>
            <a:ext cx="2540000" cy="3556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25000"/>
              </a:lnSpc>
              <a:defRPr/>
            </a:pPr>
            <a:r>
              <a:rPr lang="en-US" sz="1400" b="1" i="0" u="none" strike="noStrike">
                <a:solidFill>
                  <a:srgbClr val="FFFFFF"/>
                </a:solidFill>
                <a:latin typeface="Noto Sans SC"/>
                <a:ea typeface="Noto Sans SC"/>
                <a:cs typeface="Noto Sans SC"/>
                <a:sym typeface="Noto Sans SC"/>
              </a:rPr>
              <a:t>السوق العالمي: أكثر من 1.5 مليار دولار في 2026</a:t>
            </a:r>
            <a:endParaRPr lang="en-US" sz="1100"/>
          </a:p>
        </p:txBody>
      </p:sp>
      <p:sp>
        <p:nvSpPr>
          <p:cNvPr id="8" name="AutoShape 8"/>
          <p:cNvSpPr/>
          <p:nvPr/>
        </p:nvSpPr>
        <p:spPr>
          <a:xfrm>
            <a:off x="8191500" y="2921000"/>
            <a:ext cx="3048000" cy="9525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00000"/>
              </a:lnSpc>
              <a:defRPr/>
            </a:pPr>
            <a:r>
              <a:rPr lang="en-US" sz="1100" b="0" i="0" u="none" strike="noStrike">
                <a:solidFill>
                  <a:srgbClr val="FFFFFF">
                    <a:alpha val="70196"/>
                  </a:srgbClr>
                </a:solidFill>
                <a:latin typeface="Noto Sans SC"/>
                <a:ea typeface="Noto Sans SC"/>
                <a:cs typeface="Noto Sans SC"/>
                <a:sym typeface="Noto Sans SC"/>
              </a:rPr>
              <a:t>تتجاوز سوق تهوية وتبريد المناجم العالمية 1.5 مليار دولار أمريكي في عام 2026، مع اندفاع الاستثمارات في الشرق الأوسط بدفع من رؤية 2030.</a:t>
            </a:r>
            <a:endParaRPr lang="en-US" sz="1100"/>
          </a:p>
        </p:txBody>
      </p:sp>
      <p:sp>
        <p:nvSpPr>
          <p:cNvPr id="9" name="AutoShape 9"/>
          <p:cNvSpPr/>
          <p:nvPr/>
        </p:nvSpPr>
        <p:spPr>
          <a:xfrm>
            <a:off x="4381500" y="2286000"/>
            <a:ext cx="3429000" cy="1714500"/>
          </a:xfrm>
          <a:prstGeom prst="roundRect">
            <a:avLst>
              <a:gd name="adj" fmla="val 0"/>
            </a:avLst>
          </a:prstGeom>
          <a:solidFill>
            <a:srgbClr val="FFFFFF">
              <a:alpha val="8000"/>
            </a:srgbClr>
          </a:solidFill>
          <a:ln w="12700" cap="flat" cmpd="sng">
            <a:solidFill>
              <a:srgbClr val="00E5FF">
                <a:alpha val="25000"/>
              </a:srgbClr>
            </a:solidFill>
            <a:prstDash val="solid"/>
            <a:round/>
          </a:ln>
        </p:spPr>
        <p:txBody>
          <a:bodyPr vert="horz" wrap="square" lIns="63500" tIns="63500" rIns="63500" bIns="63500" rtlCol="0" anchor="ctr"/>
          <a:lstStyle/>
          <a:p>
            <a:pPr algn="ctr">
              <a:defRPr/>
            </a:pPr>
          </a:p>
        </p:txBody>
      </p:sp>
      <p:pic>
        <p:nvPicPr>
          <p:cNvPr id="10" name="Picture 10"/>
          <p:cNvPicPr>
            <a:picLocks noChangeAspect="1"/>
          </p:cNvPicPr>
          <p:nvPr/>
        </p:nvPicPr>
        <p:blipFill>
          <a:blip r:embed="rId3"/>
          <a:srcRect/>
          <a:stretch>
            <a:fillRect/>
          </a:stretch>
        </p:blipFill>
        <p:spPr>
          <a:xfrm>
            <a:off x="7315200" y="2476500"/>
            <a:ext cx="304800" cy="304800"/>
          </a:xfrm>
          <a:prstGeom prst="rect">
            <a:avLst/>
          </a:prstGeom>
          <a:noFill/>
          <a:ln w="25400" cap="flat" cmpd="sng">
            <a:noFill/>
            <a:prstDash val="solid"/>
            <a:round/>
          </a:ln>
        </p:spPr>
      </p:pic>
      <p:sp>
        <p:nvSpPr>
          <p:cNvPr id="11" name="AutoShape 11"/>
          <p:cNvSpPr/>
          <p:nvPr/>
        </p:nvSpPr>
        <p:spPr>
          <a:xfrm>
            <a:off x="4572000" y="2438400"/>
            <a:ext cx="2540000" cy="3556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25000"/>
              </a:lnSpc>
              <a:defRPr/>
            </a:pPr>
            <a:r>
              <a:rPr lang="en-US" sz="1400" b="1" i="0" u="none" strike="noStrike">
                <a:solidFill>
                  <a:srgbClr val="FFFFFF"/>
                </a:solidFill>
                <a:latin typeface="Noto Sans SC"/>
                <a:ea typeface="Noto Sans SC"/>
                <a:cs typeface="Noto Sans SC"/>
                <a:sym typeface="Noto Sans SC"/>
              </a:rPr>
              <a:t>مزايا تنافسية هامة</a:t>
            </a:r>
            <a:endParaRPr lang="en-US" sz="1100"/>
          </a:p>
        </p:txBody>
      </p:sp>
      <p:sp>
        <p:nvSpPr>
          <p:cNvPr id="12" name="AutoShape 12"/>
          <p:cNvSpPr/>
          <p:nvPr/>
        </p:nvSpPr>
        <p:spPr>
          <a:xfrm>
            <a:off x="4572000" y="2921000"/>
            <a:ext cx="3048000" cy="9525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00000"/>
              </a:lnSpc>
              <a:defRPr/>
            </a:pPr>
            <a:r>
              <a:rPr lang="en-US" sz="1100" b="0" i="0" u="none" strike="noStrike">
                <a:solidFill>
                  <a:srgbClr val="FFFFFF">
                    <a:alpha val="70196"/>
                  </a:srgbClr>
                </a:solidFill>
                <a:latin typeface="Noto Sans SC"/>
                <a:ea typeface="Noto Sans SC"/>
                <a:cs typeface="Noto Sans SC"/>
                <a:sym typeface="Noto Sans SC"/>
              </a:rPr>
              <a:t>متخصصة في تبريد المناجم العميقة والذكاء الاصطناعي، وتشكل حواجز فنية مع كفاءة تكلفة ومهارات تخصيص ممتازة.</a:t>
            </a:r>
            <a:endParaRPr lang="en-US" sz="1100"/>
          </a:p>
        </p:txBody>
      </p:sp>
      <p:sp>
        <p:nvSpPr>
          <p:cNvPr id="13" name="AutoShape 13"/>
          <p:cNvSpPr/>
          <p:nvPr/>
        </p:nvSpPr>
        <p:spPr>
          <a:xfrm>
            <a:off x="762000" y="2286000"/>
            <a:ext cx="3429000" cy="1714500"/>
          </a:xfrm>
          <a:prstGeom prst="roundRect">
            <a:avLst>
              <a:gd name="adj" fmla="val 0"/>
            </a:avLst>
          </a:prstGeom>
          <a:solidFill>
            <a:srgbClr val="FFFFFF">
              <a:alpha val="8000"/>
            </a:srgbClr>
          </a:solidFill>
          <a:ln w="12700" cap="flat" cmpd="sng">
            <a:solidFill>
              <a:srgbClr val="00E5FF">
                <a:alpha val="25000"/>
              </a:srgbClr>
            </a:solidFill>
            <a:prstDash val="solid"/>
            <a:round/>
          </a:ln>
        </p:spPr>
        <p:txBody>
          <a:bodyPr vert="horz" wrap="square" lIns="0" tIns="0" rIns="0" bIns="0" rtlCol="0" anchor="ctr" anchorCtr="0"/>
          <a:lstStyle/>
          <a:p>
            <a:pPr algn="ctr">
              <a:defRPr/>
            </a:pPr>
          </a:p>
        </p:txBody>
      </p:sp>
      <p:pic>
        <p:nvPicPr>
          <p:cNvPr id="14" name="Picture 14"/>
          <p:cNvPicPr>
            <a:picLocks noChangeAspect="1"/>
          </p:cNvPicPr>
          <p:nvPr/>
        </p:nvPicPr>
        <p:blipFill>
          <a:blip r:embed="rId4"/>
          <a:srcRect/>
          <a:stretch>
            <a:fillRect/>
          </a:stretch>
        </p:blipFill>
        <p:spPr>
          <a:xfrm>
            <a:off x="3695700" y="2476500"/>
            <a:ext cx="304800" cy="304800"/>
          </a:xfrm>
          <a:prstGeom prst="rect">
            <a:avLst/>
          </a:prstGeom>
          <a:noFill/>
          <a:ln w="25400" cap="flat" cmpd="sng">
            <a:noFill/>
            <a:prstDash val="solid"/>
            <a:round/>
          </a:ln>
        </p:spPr>
      </p:pic>
      <p:sp>
        <p:nvSpPr>
          <p:cNvPr id="15" name="AutoShape 15"/>
          <p:cNvSpPr/>
          <p:nvPr/>
        </p:nvSpPr>
        <p:spPr>
          <a:xfrm>
            <a:off x="952500" y="2438400"/>
            <a:ext cx="2540000" cy="3556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25000"/>
              </a:lnSpc>
              <a:defRPr/>
            </a:pPr>
            <a:r>
              <a:rPr lang="en-US" sz="1400" b="1" i="0" u="none" strike="noStrike">
                <a:solidFill>
                  <a:srgbClr val="FFFFFF"/>
                </a:solidFill>
                <a:latin typeface="Noto Sans SC"/>
                <a:ea typeface="Noto Sans SC"/>
                <a:cs typeface="Noto Sans SC"/>
                <a:sym typeface="Noto Sans SC"/>
              </a:rPr>
              <a:t>مسار استراتيجي واضح</a:t>
            </a:r>
            <a:endParaRPr lang="en-US" sz="1100"/>
          </a:p>
        </p:txBody>
      </p:sp>
      <p:sp>
        <p:nvSpPr>
          <p:cNvPr id="16" name="AutoShape 16"/>
          <p:cNvSpPr/>
          <p:nvPr/>
        </p:nvSpPr>
        <p:spPr>
          <a:xfrm>
            <a:off x="952500" y="2921000"/>
            <a:ext cx="3048000" cy="9525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00000"/>
              </a:lnSpc>
              <a:defRPr/>
            </a:pPr>
            <a:r>
              <a:rPr lang="en-US" sz="1100" b="0" i="0" u="none" strike="noStrike">
                <a:solidFill>
                  <a:srgbClr val="FFFFFF">
                    <a:alpha val="70196"/>
                  </a:srgbClr>
                </a:solidFill>
                <a:latin typeface="Noto Sans SC"/>
                <a:ea typeface="Noto Sans SC"/>
                <a:cs typeface="Noto Sans SC"/>
                <a:sym typeface="Noto Sans SC"/>
              </a:rPr>
              <a:t>اعتمد استراتيجية دخول السوق "دبي كمركز، السعودية كقلب" لتركيز الموارد على كسر الأسواق الرئيسية.</a:t>
            </a:r>
            <a:endParaRPr lang="en-US" sz="1100"/>
          </a:p>
        </p:txBody>
      </p:sp>
      <p:sp>
        <p:nvSpPr>
          <p:cNvPr id="17" name="AutoShape 17"/>
          <p:cNvSpPr/>
          <p:nvPr/>
        </p:nvSpPr>
        <p:spPr>
          <a:xfrm>
            <a:off x="762000" y="4254500"/>
            <a:ext cx="10668000" cy="4445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25000"/>
              </a:lnSpc>
              <a:defRPr/>
            </a:pPr>
            <a:r>
              <a:rPr lang="en-US" sz="1600" b="1" i="0" u="none" strike="noStrike">
                <a:solidFill>
                  <a:srgbClr val="00E5FF"/>
                </a:solidFill>
                <a:latin typeface="Noto Sans SC"/>
                <a:ea typeface="Noto Sans SC"/>
                <a:cs typeface="Noto Sans SC"/>
                <a:sym typeface="Noto Sans SC"/>
              </a:rPr>
              <a:t>خريطة استراتيجية النمو المبتكرة</a:t>
            </a:r>
            <a:endParaRPr lang="en-US" sz="1100"/>
          </a:p>
        </p:txBody>
      </p:sp>
      <p:sp>
        <p:nvSpPr>
          <p:cNvPr id="18" name="AutoShape 18"/>
          <p:cNvSpPr/>
          <p:nvPr/>
        </p:nvSpPr>
        <p:spPr>
          <a:xfrm>
            <a:off x="8001000" y="4889500"/>
            <a:ext cx="3429000" cy="1397000"/>
          </a:xfrm>
          <a:prstGeom prst="roundRect">
            <a:avLst>
              <a:gd name="adj" fmla="val 0"/>
            </a:avLst>
          </a:prstGeom>
          <a:solidFill>
            <a:srgbClr val="00E5FF">
              <a:alpha val="8000"/>
            </a:srgbClr>
          </a:solidFill>
          <a:ln w="12700" cap="flat" cmpd="sng">
            <a:solidFill>
              <a:srgbClr val="00E5FF">
                <a:alpha val="15000"/>
              </a:srgbClr>
            </a:solidFill>
            <a:prstDash val="solid"/>
            <a:round/>
          </a:ln>
        </p:spPr>
        <p:txBody>
          <a:bodyPr vert="horz" wrap="square" lIns="0" tIns="0" rIns="0" bIns="0" rtlCol="0" anchor="ctr" anchorCtr="0"/>
          <a:lstStyle/>
          <a:p>
            <a:pPr algn="ctr">
              <a:defRPr/>
            </a:pPr>
          </a:p>
        </p:txBody>
      </p:sp>
      <p:pic>
        <p:nvPicPr>
          <p:cNvPr id="19" name="Picture 19"/>
          <p:cNvPicPr>
            <a:picLocks noChangeAspect="1"/>
          </p:cNvPicPr>
          <p:nvPr/>
        </p:nvPicPr>
        <p:blipFill>
          <a:blip r:embed="rId5"/>
          <a:srcRect/>
          <a:stretch>
            <a:fillRect/>
          </a:stretch>
        </p:blipFill>
        <p:spPr>
          <a:xfrm>
            <a:off x="10960100" y="5080000"/>
            <a:ext cx="279400" cy="279400"/>
          </a:xfrm>
          <a:prstGeom prst="rect">
            <a:avLst/>
          </a:prstGeom>
          <a:noFill/>
          <a:ln w="25400" cap="flat" cmpd="sng">
            <a:noFill/>
            <a:prstDash val="solid"/>
            <a:round/>
          </a:ln>
        </p:spPr>
      </p:pic>
      <p:sp>
        <p:nvSpPr>
          <p:cNvPr id="20" name="AutoShape 20"/>
          <p:cNvSpPr/>
          <p:nvPr/>
        </p:nvSpPr>
        <p:spPr>
          <a:xfrm>
            <a:off x="8191500" y="5054600"/>
            <a:ext cx="2540000" cy="3048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25000"/>
              </a:lnSpc>
              <a:defRPr/>
            </a:pPr>
            <a:r>
              <a:rPr lang="en-US" sz="1300" b="1" i="0" u="none" strike="noStrike">
                <a:solidFill>
                  <a:srgbClr val="FFFFFF"/>
                </a:solidFill>
                <a:latin typeface="Noto Sans SC"/>
                <a:ea typeface="Noto Sans SC"/>
                <a:cs typeface="Noto Sans SC"/>
                <a:sym typeface="Noto Sans SC"/>
              </a:rPr>
              <a:t>نموذج اكتساب العملاء المبتكر</a:t>
            </a:r>
            <a:endParaRPr lang="en-US" sz="1100"/>
          </a:p>
        </p:txBody>
      </p:sp>
      <p:sp>
        <p:nvSpPr>
          <p:cNvPr id="21" name="AutoShape 21"/>
          <p:cNvSpPr/>
          <p:nvPr/>
        </p:nvSpPr>
        <p:spPr>
          <a:xfrm>
            <a:off x="8191500" y="5486400"/>
            <a:ext cx="3048000" cy="762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00000"/>
              </a:lnSpc>
              <a:defRPr/>
            </a:pPr>
            <a:r>
              <a:rPr lang="en-US" sz="1100" b="0" i="0" u="none" strike="noStrike">
                <a:solidFill>
                  <a:srgbClr val="FFFFFF">
                    <a:alpha val="70196"/>
                  </a:srgbClr>
                </a:solidFill>
                <a:latin typeface="Noto Sans SC"/>
                <a:ea typeface="Noto Sans SC"/>
                <a:cs typeface="Noto Sans SC"/>
                <a:sym typeface="Noto Sans SC"/>
              </a:rPr>
              <a:t>دمج التسويق عبر الوسائط الاجتماعية الجديدة والموظفين الرقميين ذي الذكاء الاصطناعي لبناء نظام فعال ودقيق لاستقطاب وتنمية العملاء.</a:t>
            </a:r>
            <a:endParaRPr lang="en-US" sz="1100"/>
          </a:p>
        </p:txBody>
      </p:sp>
      <p:sp>
        <p:nvSpPr>
          <p:cNvPr id="22" name="AutoShape 22"/>
          <p:cNvSpPr/>
          <p:nvPr/>
        </p:nvSpPr>
        <p:spPr>
          <a:xfrm>
            <a:off x="4381500" y="4889500"/>
            <a:ext cx="3429000" cy="1397000"/>
          </a:xfrm>
          <a:prstGeom prst="roundRect">
            <a:avLst>
              <a:gd name="adj" fmla="val 0"/>
            </a:avLst>
          </a:prstGeom>
          <a:solidFill>
            <a:srgbClr val="00E5FF">
              <a:alpha val="8000"/>
            </a:srgbClr>
          </a:solidFill>
          <a:ln w="12700" cap="flat" cmpd="sng">
            <a:solidFill>
              <a:srgbClr val="00E5FF">
                <a:alpha val="15000"/>
              </a:srgbClr>
            </a:solidFill>
            <a:prstDash val="solid"/>
            <a:round/>
          </a:ln>
        </p:spPr>
        <p:txBody>
          <a:bodyPr vert="horz" wrap="square" lIns="63500" tIns="63500" rIns="63500" bIns="63500" rtlCol="0" anchor="ctr"/>
          <a:lstStyle/>
          <a:p>
            <a:pPr algn="ctr">
              <a:defRPr/>
            </a:pPr>
          </a:p>
        </p:txBody>
      </p:sp>
      <p:pic>
        <p:nvPicPr>
          <p:cNvPr id="23" name="Picture 23"/>
          <p:cNvPicPr>
            <a:picLocks noChangeAspect="1"/>
          </p:cNvPicPr>
          <p:nvPr/>
        </p:nvPicPr>
        <p:blipFill>
          <a:blip r:embed="rId6"/>
          <a:srcRect/>
          <a:stretch>
            <a:fillRect/>
          </a:stretch>
        </p:blipFill>
        <p:spPr>
          <a:xfrm>
            <a:off x="7340600" y="5080000"/>
            <a:ext cx="279400" cy="279400"/>
          </a:xfrm>
          <a:prstGeom prst="rect">
            <a:avLst/>
          </a:prstGeom>
          <a:noFill/>
          <a:ln w="25400" cap="flat" cmpd="sng">
            <a:noFill/>
            <a:prstDash val="solid"/>
            <a:round/>
          </a:ln>
        </p:spPr>
      </p:pic>
      <p:sp>
        <p:nvSpPr>
          <p:cNvPr id="24" name="AutoShape 24"/>
          <p:cNvSpPr/>
          <p:nvPr/>
        </p:nvSpPr>
        <p:spPr>
          <a:xfrm>
            <a:off x="4572000" y="5054600"/>
            <a:ext cx="2540000" cy="3048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25000"/>
              </a:lnSpc>
              <a:defRPr/>
            </a:pPr>
            <a:r>
              <a:rPr lang="en-US" sz="1300" b="1" i="0" u="none" strike="noStrike">
                <a:solidFill>
                  <a:srgbClr val="FFFFFF"/>
                </a:solidFill>
                <a:latin typeface="Noto Sans SC"/>
                <a:ea typeface="Noto Sans SC"/>
                <a:cs typeface="Noto Sans SC"/>
                <a:sym typeface="Noto Sans SC"/>
              </a:rPr>
              <a:t>توقعات مالية سليمة</a:t>
            </a:r>
            <a:endParaRPr lang="en-US" sz="1100"/>
          </a:p>
        </p:txBody>
      </p:sp>
      <p:sp>
        <p:nvSpPr>
          <p:cNvPr id="25" name="AutoShape 25"/>
          <p:cNvSpPr/>
          <p:nvPr/>
        </p:nvSpPr>
        <p:spPr>
          <a:xfrm>
            <a:off x="4572000" y="5486400"/>
            <a:ext cx="3048000" cy="762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00000"/>
              </a:lnSpc>
              <a:defRPr/>
            </a:pPr>
            <a:r>
              <a:rPr lang="en-US" sz="1100" b="0" i="0" u="none" strike="noStrike">
                <a:solidFill>
                  <a:srgbClr val="FFFFFF">
                    <a:alpha val="70196"/>
                  </a:srgbClr>
                </a:solidFill>
                <a:latin typeface="Noto Sans SC"/>
                <a:ea typeface="Noto Sans SC"/>
                <a:cs typeface="Noto Sans SC"/>
                <a:sym typeface="Noto Sans SC"/>
              </a:rPr>
              <a:t>يتوقع تحقيق الربحية في السنة الثالثة، مع زيادة تدريجية في حصص السوق إلى أكثر من 1%.</a:t>
            </a:r>
            <a:endParaRPr lang="en-US" sz="1100"/>
          </a:p>
        </p:txBody>
      </p:sp>
      <p:sp>
        <p:nvSpPr>
          <p:cNvPr id="26" name="AutoShape 26"/>
          <p:cNvSpPr/>
          <p:nvPr/>
        </p:nvSpPr>
        <p:spPr>
          <a:xfrm>
            <a:off x="762000" y="4889500"/>
            <a:ext cx="3429000" cy="1397000"/>
          </a:xfrm>
          <a:prstGeom prst="roundRect">
            <a:avLst>
              <a:gd name="adj" fmla="val 0"/>
            </a:avLst>
          </a:prstGeom>
          <a:solidFill>
            <a:srgbClr val="00E5FF">
              <a:alpha val="8000"/>
            </a:srgbClr>
          </a:solidFill>
          <a:ln w="12700" cap="flat" cmpd="sng">
            <a:solidFill>
              <a:srgbClr val="00E5FF">
                <a:alpha val="15000"/>
              </a:srgbClr>
            </a:solidFill>
            <a:prstDash val="solid"/>
            <a:round/>
          </a:ln>
        </p:spPr>
        <p:txBody>
          <a:bodyPr vert="horz" wrap="square" lIns="0" tIns="0" rIns="0" bIns="0" rtlCol="0" anchor="ctr" anchorCtr="0"/>
          <a:lstStyle/>
          <a:p>
            <a:pPr algn="ctr">
              <a:defRPr/>
            </a:pPr>
          </a:p>
        </p:txBody>
      </p:sp>
      <p:pic>
        <p:nvPicPr>
          <p:cNvPr id="27" name="Picture 27"/>
          <p:cNvPicPr>
            <a:picLocks noChangeAspect="1"/>
          </p:cNvPicPr>
          <p:nvPr/>
        </p:nvPicPr>
        <p:blipFill>
          <a:blip r:embed="rId7"/>
          <a:srcRect/>
          <a:stretch>
            <a:fillRect/>
          </a:stretch>
        </p:blipFill>
        <p:spPr>
          <a:xfrm>
            <a:off x="3721100" y="5080000"/>
            <a:ext cx="279400" cy="279400"/>
          </a:xfrm>
          <a:prstGeom prst="rect">
            <a:avLst/>
          </a:prstGeom>
          <a:noFill/>
          <a:ln w="25400" cap="flat" cmpd="sng">
            <a:noFill/>
            <a:prstDash val="solid"/>
            <a:round/>
          </a:ln>
        </p:spPr>
      </p:pic>
      <p:sp>
        <p:nvSpPr>
          <p:cNvPr id="28" name="AutoShape 28"/>
          <p:cNvSpPr/>
          <p:nvPr/>
        </p:nvSpPr>
        <p:spPr>
          <a:xfrm>
            <a:off x="952500" y="5054600"/>
            <a:ext cx="2540000" cy="3048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25000"/>
              </a:lnSpc>
              <a:defRPr/>
            </a:pPr>
            <a:r>
              <a:rPr lang="en-US" sz="1300" b="1" i="0" u="none" strike="noStrike">
                <a:solidFill>
                  <a:srgbClr val="FFFFFF"/>
                </a:solidFill>
                <a:latin typeface="Noto Sans SC"/>
                <a:ea typeface="Noto Sans SC"/>
                <a:cs typeface="Noto Sans SC"/>
                <a:sym typeface="Noto Sans SC"/>
              </a:rPr>
              <a:t>الهدف الرئيسي</a:t>
            </a:r>
            <a:endParaRPr lang="en-US" sz="1100"/>
          </a:p>
        </p:txBody>
      </p:sp>
      <p:sp>
        <p:nvSpPr>
          <p:cNvPr id="29" name="AutoShape 29"/>
          <p:cNvSpPr/>
          <p:nvPr/>
        </p:nvSpPr>
        <p:spPr>
          <a:xfrm>
            <a:off x="952500" y="5486400"/>
            <a:ext cx="3048000" cy="762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00000"/>
              </a:lnSpc>
              <a:defRPr/>
            </a:pPr>
            <a:r>
              <a:rPr lang="en-US" sz="1100" b="0" i="0" u="none" strike="noStrike">
                <a:solidFill>
                  <a:srgbClr val="FFFFFF">
                    <a:alpha val="70196"/>
                  </a:srgbClr>
                </a:solidFill>
                <a:latin typeface="Noto Sans SC"/>
                <a:ea typeface="Noto Sans SC"/>
                <a:cs typeface="Noto Sans SC"/>
                <a:sym typeface="Noto Sans SC"/>
              </a:rPr>
              <a:t>إنشاء قاعدة قوية في سوق الشرق الأوسط بنجاح والصبح لاعبًا مهمًا في مجال تحكم بيئة المناجم العالمية.</a:t>
            </a:r>
            <a:endParaRPr lang="en-US" sz="11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7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1016000"/>
          </a:xfrm>
          <a:prstGeom prst="roundRect">
            <a:avLst>
              <a:gd name="adj" fmla="val 0"/>
            </a:avLst>
          </a:prstGeom>
          <a:noFill/>
          <a:ln w="25400" cap="flat" cmpd="sng">
            <a:noFill/>
            <a:prstDash val="solid"/>
            <a:round/>
          </a:ln>
        </p:spPr>
        <p:txBody>
          <a:bodyPr vert="horz" wrap="square" lIns="0" tIns="127000" rIns="0" bIns="127000" rtlCol="0" anchor="ctr" anchorCtr="0"/>
          <a:lstStyle/>
          <a:p>
            <a:pPr marL="0" indent="0" algn="r">
              <a:lnSpc>
                <a:spcPct val="92000"/>
              </a:lnSpc>
              <a:defRPr/>
            </a:pPr>
            <a:r>
              <a:rPr lang="en-US" sz="2000" b="1" i="0" u="none" strike="noStrike">
                <a:solidFill>
                  <a:srgbClr val="FFFFFF"/>
                </a:solidFill>
                <a:latin typeface="Noto Sans SC"/>
                <a:ea typeface="Noto Sans SC"/>
                <a:cs typeface="Noto Sans SC"/>
                <a:sym typeface="Noto Sans SC"/>
              </a:rPr>
              <a:t>قيادة تحكم بيئة المناجم الذكية: ممارسات يو تشيانغ المبتكرة</a:t>
            </a:r>
            <a:endParaRPr lang="en-US" sz="1100"/>
          </a:p>
        </p:txBody>
      </p:sp>
      <p:pic>
        <p:nvPicPr>
          <p:cNvPr id="4" name="Picture 4"/>
          <p:cNvPicPr>
            <a:picLocks noChangeAspect="1"/>
          </p:cNvPicPr>
          <p:nvPr/>
        </p:nvPicPr>
        <p:blipFill>
          <a:blip r:embed="rId2"/>
          <a:srcRect t="1612" b="1612"/>
          <a:stretch>
            <a:fillRect/>
          </a:stretch>
        </p:blipFill>
        <p:spPr>
          <a:xfrm>
            <a:off x="762000" y="1905000"/>
            <a:ext cx="3556000" cy="2286000"/>
          </a:xfrm>
          <a:prstGeom prst="rect">
            <a:avLst/>
          </a:prstGeom>
          <a:noFill/>
          <a:ln w="12700" cap="flat" cmpd="sng">
            <a:solidFill>
              <a:srgbClr val="00E5FF">
                <a:alpha val="30000"/>
              </a:srgbClr>
            </a:solidFill>
            <a:prstDash val="solid"/>
            <a:round/>
          </a:ln>
        </p:spPr>
      </p:pic>
      <p:pic>
        <p:nvPicPr>
          <p:cNvPr id="5" name="Picture 5"/>
          <p:cNvPicPr>
            <a:picLocks noChangeAspect="1"/>
          </p:cNvPicPr>
          <p:nvPr/>
        </p:nvPicPr>
        <p:blipFill>
          <a:blip r:embed="rId3"/>
          <a:srcRect t="1612" b="1612"/>
          <a:stretch>
            <a:fillRect/>
          </a:stretch>
        </p:blipFill>
        <p:spPr>
          <a:xfrm>
            <a:off x="4572000" y="1905000"/>
            <a:ext cx="3556000" cy="2286000"/>
          </a:xfrm>
          <a:prstGeom prst="rect">
            <a:avLst/>
          </a:prstGeom>
          <a:noFill/>
          <a:ln w="12700" cap="flat" cmpd="sng">
            <a:solidFill>
              <a:srgbClr val="00E5FF">
                <a:alpha val="30000"/>
              </a:srgbClr>
            </a:solidFill>
            <a:prstDash val="solid"/>
            <a:round/>
          </a:ln>
        </p:spPr>
      </p:pic>
      <p:sp>
        <p:nvSpPr>
          <p:cNvPr id="6" name="AutoShape 6"/>
          <p:cNvSpPr/>
          <p:nvPr/>
        </p:nvSpPr>
        <p:spPr>
          <a:xfrm>
            <a:off x="8382000" y="1905000"/>
            <a:ext cx="3048000" cy="2286000"/>
          </a:xfrm>
          <a:prstGeom prst="roundRect">
            <a:avLst>
              <a:gd name="adj" fmla="val 0"/>
            </a:avLst>
          </a:prstGeom>
          <a:solidFill>
            <a:srgbClr val="00E5FF">
              <a:alpha val="10000"/>
            </a:srgbClr>
          </a:solidFill>
          <a:ln w="12700" cap="flat" cmpd="sng">
            <a:solidFill>
              <a:srgbClr val="00E5FF">
                <a:alpha val="50000"/>
              </a:srgbClr>
            </a:solidFill>
            <a:prstDash val="solid"/>
            <a:round/>
          </a:ln>
        </p:spPr>
        <p:txBody>
          <a:bodyPr vert="horz" wrap="square" lIns="63500" tIns="63500" rIns="63500" bIns="63500" rtlCol="0" anchor="ctr"/>
          <a:lstStyle/>
          <a:p>
            <a:pPr algn="ctr">
              <a:defRPr/>
            </a:pPr>
          </a:p>
        </p:txBody>
      </p:sp>
      <p:sp>
        <p:nvSpPr>
          <p:cNvPr id="7" name="AutoShape 7"/>
          <p:cNvSpPr/>
          <p:nvPr/>
        </p:nvSpPr>
        <p:spPr>
          <a:xfrm>
            <a:off x="8509000" y="2095500"/>
            <a:ext cx="2794000" cy="381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25000"/>
              </a:lnSpc>
              <a:defRPr/>
            </a:pPr>
            <a:r>
              <a:rPr lang="en-US" sz="1400" b="0" i="0" u="none" strike="noStrike">
                <a:solidFill>
                  <a:srgbClr val="FFFFFF">
                    <a:alpha val="80000"/>
                  </a:srgbClr>
                </a:solidFill>
                <a:latin typeface="Noto Sans SC"/>
                <a:ea typeface="Noto Sans SC"/>
                <a:cs typeface="Noto Sans SC"/>
                <a:sym typeface="Noto Sans SC"/>
              </a:rPr>
              <a:t>التوظيف المركزي والرؤية</a:t>
            </a:r>
            <a:endParaRPr lang="en-US" sz="1100"/>
          </a:p>
        </p:txBody>
      </p:sp>
      <p:sp>
        <p:nvSpPr>
          <p:cNvPr id="8" name="AutoShape 8"/>
          <p:cNvSpPr/>
          <p:nvPr/>
        </p:nvSpPr>
        <p:spPr>
          <a:xfrm>
            <a:off x="8509000" y="2603500"/>
            <a:ext cx="2794000" cy="1016000"/>
          </a:xfrm>
          <a:prstGeom prst="roundRect">
            <a:avLst>
              <a:gd name="adj" fmla="val 0"/>
            </a:avLst>
          </a:prstGeom>
          <a:noFill/>
          <a:ln w="25400" cap="flat" cmpd="sng">
            <a:noFill/>
            <a:prstDash val="solid"/>
            <a:round/>
          </a:ln>
        </p:spPr>
        <p:txBody>
          <a:bodyPr vert="horz" wrap="square" lIns="0" tIns="127000" rIns="0" bIns="127000" rtlCol="0" anchor="ctr" anchorCtr="0"/>
          <a:lstStyle/>
          <a:p>
            <a:pPr marL="0" indent="0" algn="r">
              <a:lnSpc>
                <a:spcPct val="100000"/>
              </a:lnSpc>
              <a:defRPr/>
            </a:pPr>
            <a:r>
              <a:rPr lang="en-US" sz="1600" b="1" i="0" u="none" strike="noStrike">
                <a:solidFill>
                  <a:srgbClr val="00E5FF"/>
                </a:solidFill>
                <a:latin typeface="Noto Sans SC"/>
                <a:ea typeface="Noto Sans SC"/>
                <a:cs typeface="Noto Sans SC"/>
                <a:sym typeface="Noto Sans SC"/>
              </a:rPr>
              <a:t>خبير بيئة المناجم الذكية</a:t>
            </a:r>
            <a:endParaRPr lang="en-US" sz="1100"/>
          </a:p>
        </p:txBody>
      </p:sp>
      <p:sp>
        <p:nvSpPr>
          <p:cNvPr id="9" name="AutoShape 9"/>
          <p:cNvSpPr/>
          <p:nvPr/>
        </p:nvSpPr>
        <p:spPr>
          <a:xfrm>
            <a:off x="8509000" y="3619500"/>
            <a:ext cx="2794000" cy="762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00000"/>
              </a:lnSpc>
              <a:defRPr/>
            </a:pPr>
            <a:r>
              <a:rPr lang="en-US" sz="1000" b="0" i="0" u="none" strike="noStrike">
                <a:solidFill>
                  <a:srgbClr val="FFFFFF">
                    <a:alpha val="70196"/>
                  </a:srgbClr>
                </a:solidFill>
                <a:latin typeface="Noto Sans SC"/>
                <a:ea typeface="Noto Sans SC"/>
                <a:cs typeface="Noto Sans SC"/>
                <a:sym typeface="Noto Sans SC"/>
              </a:rPr>
              <a:t>بناءً على التكنولوجيا ومدفوعة بالابتكار، نحن ملتزمون بأن نصبح مزودًا رائدًا عالميًا لحلول بيئة المناجم.</a:t>
            </a:r>
            <a:endParaRPr lang="en-US" sz="1100"/>
          </a:p>
        </p:txBody>
      </p:sp>
      <p:sp>
        <p:nvSpPr>
          <p:cNvPr id="10" name="AutoShape 10"/>
          <p:cNvSpPr/>
          <p:nvPr/>
        </p:nvSpPr>
        <p:spPr>
          <a:xfrm>
            <a:off x="8051800" y="4445000"/>
            <a:ext cx="3378200" cy="1778000"/>
          </a:xfrm>
          <a:prstGeom prst="roundRect">
            <a:avLst>
              <a:gd name="adj" fmla="val 0"/>
            </a:avLst>
          </a:prstGeom>
          <a:solidFill>
            <a:srgbClr val="FFFFFF">
              <a:alpha val="8000"/>
            </a:srgbClr>
          </a:solidFill>
          <a:ln w="12700" cap="flat" cmpd="sng">
            <a:solidFill>
              <a:srgbClr val="00E5FF">
                <a:alpha val="20000"/>
              </a:srgbClr>
            </a:solidFill>
            <a:prstDash val="solid"/>
            <a:round/>
          </a:ln>
        </p:spPr>
        <p:txBody>
          <a:bodyPr vert="horz" wrap="square" lIns="0" tIns="0" rIns="0" bIns="0" rtlCol="0" anchor="ctr" anchorCtr="0"/>
          <a:lstStyle/>
          <a:p>
            <a:pPr algn="ctr">
              <a:defRPr/>
            </a:pPr>
          </a:p>
        </p:txBody>
      </p:sp>
      <p:sp>
        <p:nvSpPr>
          <p:cNvPr id="11" name="AutoShape 11"/>
          <p:cNvSpPr/>
          <p:nvPr/>
        </p:nvSpPr>
        <p:spPr>
          <a:xfrm>
            <a:off x="8178800" y="4635500"/>
            <a:ext cx="3124200" cy="381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25000"/>
              </a:lnSpc>
              <a:defRPr/>
            </a:pPr>
            <a:r>
              <a:rPr lang="en-US" sz="1300" b="1" i="0" u="none" strike="noStrike">
                <a:solidFill>
                  <a:srgbClr val="00E5FF"/>
                </a:solidFill>
                <a:latin typeface="Noto Sans SC"/>
                <a:ea typeface="Noto Sans SC"/>
                <a:cs typeface="Noto Sans SC"/>
                <a:sym typeface="Noto Sans SC"/>
              </a:rPr>
              <a:t>01 مؤسسة وطنية عالية التكنولوجيا</a:t>
            </a:r>
            <a:endParaRPr lang="en-US" sz="1100"/>
          </a:p>
        </p:txBody>
      </p:sp>
      <p:sp>
        <p:nvSpPr>
          <p:cNvPr id="12" name="AutoShape 12"/>
          <p:cNvSpPr/>
          <p:nvPr/>
        </p:nvSpPr>
        <p:spPr>
          <a:xfrm>
            <a:off x="8178800" y="5080000"/>
            <a:ext cx="3124200" cy="1143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00000"/>
              </a:lnSpc>
              <a:defRPr/>
            </a:pPr>
            <a:r>
              <a:rPr lang="en-US" sz="1000" b="0" i="0" u="none" strike="noStrike">
                <a:solidFill>
                  <a:srgbClr val="FFFFFF">
                    <a:alpha val="80000"/>
                  </a:srgbClr>
                </a:solidFill>
                <a:latin typeface="Noto Sans SC"/>
                <a:ea typeface="Noto Sans SC"/>
                <a:cs typeface="Noto Sans SC"/>
                <a:sym typeface="Noto Sans SC"/>
              </a:rPr>
              <a:t>تأسست في عام 2019، ونحن متخصصون في البحث والتطوير والإنتاج وخدمة أنظمة تحكم بيئة المناجم تحت الأرض، مع فريق بحث وتطوير محترف ومعدات إنتاج متقدمة.</a:t>
            </a:r>
            <a:endParaRPr lang="en-US" sz="1100"/>
          </a:p>
        </p:txBody>
      </p:sp>
      <p:sp>
        <p:nvSpPr>
          <p:cNvPr id="13" name="AutoShape 13"/>
          <p:cNvSpPr/>
          <p:nvPr/>
        </p:nvSpPr>
        <p:spPr>
          <a:xfrm>
            <a:off x="4406900" y="4445000"/>
            <a:ext cx="3378200" cy="1778000"/>
          </a:xfrm>
          <a:prstGeom prst="roundRect">
            <a:avLst>
              <a:gd name="adj" fmla="val 0"/>
            </a:avLst>
          </a:prstGeom>
          <a:solidFill>
            <a:srgbClr val="FFFFFF">
              <a:alpha val="8000"/>
            </a:srgbClr>
          </a:solidFill>
          <a:ln w="12700" cap="flat" cmpd="sng">
            <a:solidFill>
              <a:srgbClr val="00E5FF">
                <a:alpha val="20000"/>
              </a:srgbClr>
            </a:solidFill>
            <a:prstDash val="solid"/>
            <a:round/>
          </a:ln>
        </p:spPr>
        <p:txBody>
          <a:bodyPr vert="horz" wrap="square" lIns="63500" tIns="63500" rIns="63500" bIns="63500" rtlCol="0" anchor="ctr"/>
          <a:lstStyle/>
          <a:p>
            <a:pPr algn="ctr">
              <a:defRPr/>
            </a:pPr>
          </a:p>
        </p:txBody>
      </p:sp>
      <p:sp>
        <p:nvSpPr>
          <p:cNvPr id="14" name="AutoShape 14"/>
          <p:cNvSpPr/>
          <p:nvPr/>
        </p:nvSpPr>
        <p:spPr>
          <a:xfrm>
            <a:off x="4533900" y="4635500"/>
            <a:ext cx="3124200" cy="381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25000"/>
              </a:lnSpc>
              <a:defRPr/>
            </a:pPr>
            <a:r>
              <a:rPr lang="en-US" sz="1200" b="1" i="0" u="none" strike="noStrike">
                <a:solidFill>
                  <a:srgbClr val="00E5FF"/>
                </a:solidFill>
                <a:latin typeface="Noto Sans SC"/>
                <a:ea typeface="Noto Sans SC"/>
                <a:cs typeface="Noto Sans SC"/>
                <a:sym typeface="Noto Sans SC"/>
              </a:rPr>
              <a:t>02 مصفوفة منتجات أساسية شاملة</a:t>
            </a:r>
            <a:endParaRPr lang="en-US" sz="1100"/>
          </a:p>
        </p:txBody>
      </p:sp>
      <p:sp>
        <p:nvSpPr>
          <p:cNvPr id="15" name="AutoShape 15"/>
          <p:cNvSpPr/>
          <p:nvPr/>
        </p:nvSpPr>
        <p:spPr>
          <a:xfrm>
            <a:off x="4533900" y="5080000"/>
            <a:ext cx="3124200" cy="1143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00000"/>
              </a:lnSpc>
              <a:defRPr/>
            </a:pPr>
            <a:r>
              <a:rPr lang="en-US" sz="1000" b="0" i="0" u="none" strike="noStrike">
                <a:solidFill>
                  <a:srgbClr val="FFFFFF">
                    <a:alpha val="80000"/>
                  </a:srgbClr>
                </a:solidFill>
                <a:latin typeface="Noto Sans SC"/>
                <a:ea typeface="Noto Sans SC"/>
                <a:cs typeface="Noto Sans SC"/>
                <a:sym typeface="Noto Sans SC"/>
              </a:rPr>
              <a:t>نستند إلى القيم الثلاثة الأساسية "السلامة، الكفاءة، الراحة"، نقدم مكيفات هواء خاصة بالمناجم وأنظمة تهوية ذكية وأنظمة مراقبة وتحكم بيئية.</a:t>
            </a:r>
            <a:endParaRPr lang="en-US" sz="1100"/>
          </a:p>
        </p:txBody>
      </p:sp>
      <p:sp>
        <p:nvSpPr>
          <p:cNvPr id="16" name="AutoShape 16"/>
          <p:cNvSpPr/>
          <p:nvPr/>
        </p:nvSpPr>
        <p:spPr>
          <a:xfrm>
            <a:off x="762000" y="4445000"/>
            <a:ext cx="3378200" cy="1778000"/>
          </a:xfrm>
          <a:prstGeom prst="roundRect">
            <a:avLst>
              <a:gd name="adj" fmla="val 0"/>
            </a:avLst>
          </a:prstGeom>
          <a:solidFill>
            <a:srgbClr val="FFFFFF">
              <a:alpha val="8000"/>
            </a:srgbClr>
          </a:solidFill>
          <a:ln w="12700" cap="flat" cmpd="sng">
            <a:solidFill>
              <a:srgbClr val="00E5FF">
                <a:alpha val="20000"/>
              </a:srgbClr>
            </a:solidFill>
            <a:prstDash val="solid"/>
            <a:round/>
          </a:ln>
        </p:spPr>
        <p:txBody>
          <a:bodyPr vert="horz" wrap="square" lIns="0" tIns="0" rIns="0" bIns="0" rtlCol="0" anchor="ctr" anchorCtr="0"/>
          <a:lstStyle/>
          <a:p>
            <a:pPr algn="ctr">
              <a:defRPr/>
            </a:pPr>
          </a:p>
        </p:txBody>
      </p:sp>
      <p:sp>
        <p:nvSpPr>
          <p:cNvPr id="17" name="AutoShape 17"/>
          <p:cNvSpPr/>
          <p:nvPr/>
        </p:nvSpPr>
        <p:spPr>
          <a:xfrm>
            <a:off x="889000" y="4635500"/>
            <a:ext cx="3124200" cy="381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25000"/>
              </a:lnSpc>
              <a:defRPr/>
            </a:pPr>
            <a:r>
              <a:rPr lang="en-US" sz="1200" b="1" i="0" u="none" strike="noStrike">
                <a:solidFill>
                  <a:srgbClr val="00E5FF"/>
                </a:solidFill>
                <a:latin typeface="Noto Sans SC"/>
                <a:ea typeface="Noto Sans SC"/>
                <a:cs typeface="Noto Sans SC"/>
                <a:sym typeface="Noto Sans SC"/>
              </a:rPr>
              <a:t>03 قيادة تكنولوجية وخدمة دورة كاملة</a:t>
            </a:r>
            <a:endParaRPr lang="en-US" sz="1100"/>
          </a:p>
        </p:txBody>
      </p:sp>
      <p:sp>
        <p:nvSpPr>
          <p:cNvPr id="18" name="AutoShape 18"/>
          <p:cNvSpPr/>
          <p:nvPr/>
        </p:nvSpPr>
        <p:spPr>
          <a:xfrm>
            <a:off x="889000" y="5080000"/>
            <a:ext cx="3124200" cy="1143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00000"/>
              </a:lnSpc>
              <a:defRPr/>
            </a:pPr>
            <a:r>
              <a:rPr lang="en-US" sz="1000" b="0" i="0" u="none" strike="noStrike">
                <a:solidFill>
                  <a:srgbClr val="FFFFFF">
                    <a:alpha val="80000"/>
                  </a:srgbClr>
                </a:solidFill>
                <a:latin typeface="Noto Sans SC"/>
                <a:ea typeface="Noto Sans SC"/>
                <a:cs typeface="Noto Sans SC"/>
                <a:sym typeface="Noto Sans SC"/>
              </a:rPr>
              <a:t>لقد حققنا اختراقات في تحكم حرارة الأرضية للمناجم العميقة والذكاء الاصطناعي للإنترنت الأشياء، ونقدم خدمات دورة حياة كاملة من تصميم الحلول إلى دعم التشغيل والصيانة.</a:t>
            </a:r>
            <a:endParaRPr lang="en-US" sz="11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7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1016000"/>
          </a:xfrm>
          <a:prstGeom prst="roundRect">
            <a:avLst>
              <a:gd name="adj" fmla="val 0"/>
            </a:avLst>
          </a:prstGeom>
          <a:noFill/>
          <a:ln w="25400" cap="flat" cmpd="sng">
            <a:noFill/>
            <a:prstDash val="solid"/>
            <a:round/>
          </a:ln>
        </p:spPr>
        <p:txBody>
          <a:bodyPr vert="horz" wrap="square" lIns="0" tIns="127000" rIns="0" bIns="127000" rtlCol="0" anchor="ctr" anchorCtr="0"/>
          <a:lstStyle/>
          <a:p>
            <a:pPr marL="0" indent="0" algn="r">
              <a:lnSpc>
                <a:spcPct val="125000"/>
              </a:lnSpc>
              <a:defRPr/>
            </a:pPr>
            <a:r>
              <a:rPr lang="en-US" sz="2400" b="1" i="0" u="none" strike="noStrike">
                <a:solidFill>
                  <a:srgbClr val="FFFFFF"/>
                </a:solidFill>
                <a:latin typeface="Noto Sans SC"/>
                <a:ea typeface="Noto Sans SC"/>
                <a:cs typeface="Noto Sans SC"/>
                <a:sym typeface="Noto Sans SC"/>
              </a:rPr>
              <a:t>نظرة عامة على السوق العالمية: محيط أزرق متنامي</a:t>
            </a:r>
            <a:endParaRPr lang="en-US" sz="1100"/>
          </a:p>
        </p:txBody>
      </p:sp>
      <p:pic>
        <p:nvPicPr>
          <p:cNvPr id="4" name="Picture 4"/>
          <p:cNvPicPr>
            <a:picLocks noChangeAspect="1"/>
          </p:cNvPicPr>
          <p:nvPr/>
        </p:nvPicPr>
        <p:blipFill>
          <a:blip r:embed="rId2"/>
          <a:srcRect t="123" b="123"/>
          <a:stretch>
            <a:fillRect/>
          </a:stretch>
        </p:blipFill>
        <p:spPr>
          <a:xfrm>
            <a:off x="762000" y="1905000"/>
            <a:ext cx="4572000" cy="2565400"/>
          </a:xfrm>
          <a:prstGeom prst="rect">
            <a:avLst/>
          </a:prstGeom>
          <a:noFill/>
          <a:ln w="25400" cap="flat" cmpd="sng">
            <a:solidFill>
              <a:srgbClr val="00E5FF">
                <a:alpha val="30000"/>
              </a:srgbClr>
            </a:solidFill>
            <a:prstDash val="solid"/>
            <a:round/>
          </a:ln>
        </p:spPr>
      </p:pic>
      <p:sp>
        <p:nvSpPr>
          <p:cNvPr id="5" name="AutoShape 5"/>
          <p:cNvSpPr/>
          <p:nvPr/>
        </p:nvSpPr>
        <p:spPr>
          <a:xfrm>
            <a:off x="762000" y="4597400"/>
            <a:ext cx="4572000" cy="762000"/>
          </a:xfrm>
          <a:prstGeom prst="roundRect">
            <a:avLst>
              <a:gd name="adj" fmla="val 0"/>
            </a:avLst>
          </a:prstGeom>
          <a:noFill/>
          <a:ln w="25400" cap="flat" cmpd="sng">
            <a:noFill/>
            <a:prstDash val="solid"/>
            <a:round/>
          </a:ln>
        </p:spPr>
        <p:txBody>
          <a:bodyPr vert="horz" wrap="square" lIns="0" tIns="63500" rIns="0" bIns="63500" rtlCol="0" anchor="ctr" anchorCtr="0"/>
          <a:lstStyle/>
          <a:p>
            <a:pPr marL="0" indent="0" algn="r">
              <a:lnSpc>
                <a:spcPct val="100000"/>
              </a:lnSpc>
              <a:defRPr/>
            </a:pPr>
            <a:r>
              <a:rPr lang="en-US" sz="1200" b="0" i="0" u="none" strike="noStrike">
                <a:solidFill>
                  <a:srgbClr val="FFFFFF">
                    <a:alpha val="70196"/>
                  </a:srgbClr>
                </a:solidFill>
                <a:latin typeface="Noto Sans SC"/>
                <a:ea typeface="Noto Sans SC"/>
                <a:cs typeface="Noto Sans SC"/>
                <a:sym typeface="Noto Sans SC"/>
              </a:rPr>
              <a:t>رسم تخطيطي لتطور الحوسبة الذكية في المناجم العالمية: يظهر التحول من التعدين التقليدي إلى مستقبل الصناعة الآمن، الذكي وذو الكفاءة.</a:t>
            </a:r>
            <a:endParaRPr lang="en-US" sz="1100"/>
          </a:p>
        </p:txBody>
      </p:sp>
      <p:sp>
        <p:nvSpPr>
          <p:cNvPr id="6" name="AutoShape 6"/>
          <p:cNvSpPr/>
          <p:nvPr/>
        </p:nvSpPr>
        <p:spPr>
          <a:xfrm>
            <a:off x="5588000" y="1905000"/>
            <a:ext cx="5842000" cy="508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25000"/>
              </a:lnSpc>
              <a:defRPr/>
            </a:pPr>
            <a:r>
              <a:rPr lang="en-US" sz="1600" b="1" i="0" u="none" strike="noStrike">
                <a:solidFill>
                  <a:srgbClr val="00E5FF"/>
                </a:solidFill>
                <a:latin typeface="Noto Sans SC"/>
                <a:ea typeface="Noto Sans SC"/>
                <a:cs typeface="Noto Sans SC"/>
                <a:sym typeface="Noto Sans SC"/>
              </a:rPr>
              <a:t>مدفوعة بالحجم السوقي وندرة النمو</a:t>
            </a:r>
            <a:endParaRPr lang="en-US" sz="1100"/>
          </a:p>
        </p:txBody>
      </p:sp>
      <p:sp>
        <p:nvSpPr>
          <p:cNvPr id="7" name="AutoShape 7"/>
          <p:cNvSpPr/>
          <p:nvPr/>
        </p:nvSpPr>
        <p:spPr>
          <a:xfrm>
            <a:off x="8572500" y="2667000"/>
            <a:ext cx="2857500" cy="1206500"/>
          </a:xfrm>
          <a:prstGeom prst="roundRect">
            <a:avLst>
              <a:gd name="adj" fmla="val 0"/>
            </a:avLst>
          </a:prstGeom>
          <a:solidFill>
            <a:srgbClr val="00E5FF">
              <a:alpha val="10000"/>
            </a:srgbClr>
          </a:solidFill>
          <a:ln w="12700" cap="flat" cmpd="sng">
            <a:solidFill>
              <a:srgbClr val="00E5FF">
                <a:alpha val="20000"/>
              </a:srgbClr>
            </a:solidFill>
            <a:prstDash val="solid"/>
            <a:round/>
          </a:ln>
        </p:spPr>
        <p:txBody>
          <a:bodyPr vert="horz" wrap="square" lIns="0" tIns="0" rIns="0" bIns="0" rtlCol="0" anchor="ctr" anchorCtr="0"/>
          <a:lstStyle/>
          <a:p>
            <a:pPr algn="ctr">
              <a:defRPr/>
            </a:pPr>
          </a:p>
        </p:txBody>
      </p:sp>
      <p:pic>
        <p:nvPicPr>
          <p:cNvPr id="8" name="Picture 8"/>
          <p:cNvPicPr>
            <a:picLocks noChangeAspect="1"/>
          </p:cNvPicPr>
          <p:nvPr/>
        </p:nvPicPr>
        <p:blipFill>
          <a:blip r:embed="rId3"/>
          <a:srcRect/>
          <a:stretch>
            <a:fillRect/>
          </a:stretch>
        </p:blipFill>
        <p:spPr>
          <a:xfrm>
            <a:off x="10960100" y="2857500"/>
            <a:ext cx="304800" cy="304800"/>
          </a:xfrm>
          <a:prstGeom prst="rect">
            <a:avLst/>
          </a:prstGeom>
          <a:noFill/>
          <a:ln w="25400" cap="flat" cmpd="sng">
            <a:noFill/>
            <a:prstDash val="solid"/>
            <a:round/>
          </a:ln>
        </p:spPr>
      </p:pic>
      <p:sp>
        <p:nvSpPr>
          <p:cNvPr id="9" name="AutoShape 9"/>
          <p:cNvSpPr/>
          <p:nvPr/>
        </p:nvSpPr>
        <p:spPr>
          <a:xfrm>
            <a:off x="8724900" y="2819400"/>
            <a:ext cx="2159000" cy="3302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25000"/>
              </a:lnSpc>
              <a:defRPr/>
            </a:pPr>
            <a:r>
              <a:rPr lang="en-US" sz="1300" b="1" i="0" u="none" strike="noStrike">
                <a:solidFill>
                  <a:srgbClr val="FFFFFF"/>
                </a:solidFill>
                <a:latin typeface="Noto Sans SC"/>
                <a:ea typeface="Noto Sans SC"/>
                <a:cs typeface="Noto Sans SC"/>
                <a:sym typeface="Noto Sans SC"/>
              </a:rPr>
              <a:t>توسيع سوق بقيمة 100 مليار دولار</a:t>
            </a:r>
            <a:endParaRPr lang="en-US" sz="1100"/>
          </a:p>
        </p:txBody>
      </p:sp>
      <p:sp>
        <p:nvSpPr>
          <p:cNvPr id="10" name="AutoShape 10"/>
          <p:cNvSpPr/>
          <p:nvPr/>
        </p:nvSpPr>
        <p:spPr>
          <a:xfrm>
            <a:off x="8724900" y="3175000"/>
            <a:ext cx="2413000" cy="6985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00000"/>
              </a:lnSpc>
              <a:defRPr/>
            </a:pPr>
            <a:r>
              <a:rPr lang="en-US" sz="1000" b="0" i="0" u="none" strike="noStrike">
                <a:solidFill>
                  <a:srgbClr val="FFFFFF">
                    <a:alpha val="80000"/>
                  </a:srgbClr>
                </a:solidFill>
                <a:latin typeface="Noto Sans SC"/>
                <a:ea typeface="Noto Sans SC"/>
                <a:cs typeface="Noto Sans SC"/>
                <a:sym typeface="Noto Sans SC"/>
              </a:rPr>
              <a:t>سيصل حجم السوق العالمية إلى</a:t>
            </a:r>
            <a:r>
              <a:rPr lang="en-US" sz="1000" b="1" i="0" u="none" strike="noStrike">
                <a:solidFill>
                  <a:srgbClr val="00E5FF"/>
                </a:solidFill>
                <a:latin typeface="Noto Sans SC"/>
                <a:ea typeface="Noto Sans SC"/>
                <a:cs typeface="Noto Sans SC"/>
                <a:sym typeface="Noto Sans SC"/>
              </a:rPr>
              <a:t>1.47 مليار دولار</a:t>
            </a:r>
            <a:r>
              <a:rPr lang="en-US" sz="1000" b="0" i="0" u="none" strike="noStrike">
                <a:solidFill>
                  <a:srgbClr val="FFFFFF">
                    <a:alpha val="80000"/>
                  </a:srgbClr>
                </a:solidFill>
                <a:latin typeface="Noto Sans SC"/>
                <a:ea typeface="Noto Sans SC"/>
                <a:cs typeface="Noto Sans SC"/>
                <a:sym typeface="Noto Sans SC"/>
              </a:rPr>
              <a:t>في عام 2026 ويتوقع أن ينمو إلى</a:t>
            </a:r>
            <a:r>
              <a:rPr lang="en-US" sz="1000" b="1" i="0" u="none" strike="noStrike">
                <a:solidFill>
                  <a:srgbClr val="00E5FF"/>
                </a:solidFill>
                <a:latin typeface="Noto Sans SC"/>
                <a:ea typeface="Noto Sans SC"/>
                <a:cs typeface="Noto Sans SC"/>
                <a:sym typeface="Noto Sans SC"/>
              </a:rPr>
              <a:t>2.32 مليار دولار</a:t>
            </a:r>
            <a:r>
              <a:rPr lang="en-US" sz="1000" b="0" i="0" u="none" strike="noStrike">
                <a:solidFill>
                  <a:srgbClr val="FFFFFF">
                    <a:alpha val="80000"/>
                  </a:srgbClr>
                </a:solidFill>
                <a:latin typeface="Noto Sans SC"/>
                <a:ea typeface="Noto Sans SC"/>
                <a:cs typeface="Noto Sans SC"/>
                <a:sym typeface="Noto Sans SC"/>
              </a:rPr>
              <a:t>بحلول عام 2034، مما يوفر مساحة سوق واسعة.</a:t>
            </a:r>
            <a:endParaRPr lang="en-US" sz="1100"/>
          </a:p>
        </p:txBody>
      </p:sp>
      <p:sp>
        <p:nvSpPr>
          <p:cNvPr id="11" name="AutoShape 11"/>
          <p:cNvSpPr/>
          <p:nvPr/>
        </p:nvSpPr>
        <p:spPr>
          <a:xfrm>
            <a:off x="5588000" y="2667000"/>
            <a:ext cx="2857500" cy="1206500"/>
          </a:xfrm>
          <a:prstGeom prst="roundRect">
            <a:avLst>
              <a:gd name="adj" fmla="val 0"/>
            </a:avLst>
          </a:prstGeom>
          <a:solidFill>
            <a:srgbClr val="00E5FF">
              <a:alpha val="10000"/>
            </a:srgbClr>
          </a:solidFill>
          <a:ln w="12700" cap="flat" cmpd="sng">
            <a:solidFill>
              <a:srgbClr val="00E5FF">
                <a:alpha val="20000"/>
              </a:srgbClr>
            </a:solidFill>
            <a:prstDash val="solid"/>
            <a:round/>
          </a:ln>
        </p:spPr>
        <p:txBody>
          <a:bodyPr vert="horz" wrap="square" lIns="0" tIns="0" rIns="0" bIns="0" rtlCol="0" anchor="ctr" anchorCtr="0"/>
          <a:lstStyle/>
          <a:p>
            <a:pPr algn="ctr">
              <a:defRPr/>
            </a:pPr>
          </a:p>
        </p:txBody>
      </p:sp>
      <p:pic>
        <p:nvPicPr>
          <p:cNvPr id="12" name="Picture 12"/>
          <p:cNvPicPr>
            <a:picLocks noChangeAspect="1"/>
          </p:cNvPicPr>
          <p:nvPr/>
        </p:nvPicPr>
        <p:blipFill>
          <a:blip r:embed="rId4"/>
          <a:srcRect/>
          <a:stretch>
            <a:fillRect/>
          </a:stretch>
        </p:blipFill>
        <p:spPr>
          <a:xfrm>
            <a:off x="8001000" y="2857500"/>
            <a:ext cx="304800" cy="304800"/>
          </a:xfrm>
          <a:prstGeom prst="rect">
            <a:avLst/>
          </a:prstGeom>
          <a:noFill/>
          <a:ln w="25400" cap="flat" cmpd="sng">
            <a:noFill/>
            <a:prstDash val="solid"/>
            <a:round/>
          </a:ln>
        </p:spPr>
      </p:pic>
      <p:sp>
        <p:nvSpPr>
          <p:cNvPr id="13" name="AutoShape 13"/>
          <p:cNvSpPr/>
          <p:nvPr/>
        </p:nvSpPr>
        <p:spPr>
          <a:xfrm>
            <a:off x="5740400" y="2819400"/>
            <a:ext cx="2159000" cy="3302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25000"/>
              </a:lnSpc>
              <a:defRPr/>
            </a:pPr>
            <a:r>
              <a:rPr lang="en-US" sz="1300" b="1" i="0" u="none" strike="noStrike">
                <a:solidFill>
                  <a:srgbClr val="FFFFFF"/>
                </a:solidFill>
                <a:latin typeface="Noto Sans SC"/>
                <a:ea typeface="Noto Sans SC"/>
                <a:cs typeface="Noto Sans SC"/>
                <a:sym typeface="Noto Sans SC"/>
              </a:rPr>
              <a:t>محرك نمو مركب عالي</a:t>
            </a:r>
            <a:endParaRPr lang="en-US" sz="1100"/>
          </a:p>
        </p:txBody>
      </p:sp>
      <p:sp>
        <p:nvSpPr>
          <p:cNvPr id="14" name="AutoShape 14"/>
          <p:cNvSpPr/>
          <p:nvPr/>
        </p:nvSpPr>
        <p:spPr>
          <a:xfrm>
            <a:off x="5740400" y="3175000"/>
            <a:ext cx="2413000" cy="6985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00000"/>
              </a:lnSpc>
              <a:defRPr/>
            </a:pPr>
            <a:r>
              <a:rPr lang="en-US" sz="1000" b="0" i="0" u="none" strike="noStrike">
                <a:solidFill>
                  <a:srgbClr val="FFFFFF">
                    <a:alpha val="80000"/>
                  </a:srgbClr>
                </a:solidFill>
                <a:latin typeface="Noto Sans SC"/>
                <a:ea typeface="Noto Sans SC"/>
                <a:cs typeface="Noto Sans SC"/>
                <a:sym typeface="Noto Sans SC"/>
              </a:rPr>
              <a:t>معدل النمو السنوي المركب (CAGR) يصل إلى</a:t>
            </a:r>
            <a:r>
              <a:rPr lang="en-US" sz="1000" b="1" i="0" u="none" strike="noStrike">
                <a:solidFill>
                  <a:srgbClr val="00E5FF"/>
                </a:solidFill>
                <a:latin typeface="Noto Sans SC"/>
                <a:ea typeface="Noto Sans SC"/>
                <a:cs typeface="Noto Sans SC"/>
                <a:sym typeface="Noto Sans SC"/>
              </a:rPr>
              <a:t>5.89%</a:t>
            </a:r>
            <a:r>
              <a:rPr lang="en-US" sz="1000" b="0" i="0" u="none" strike="noStrike">
                <a:solidFill>
                  <a:srgbClr val="FFFFFF">
                    <a:alpha val="80000"/>
                  </a:srgbClr>
                </a:solidFill>
                <a:latin typeface="Noto Sans SC"/>
                <a:ea typeface="Noto Sans SC"/>
                <a:cs typeface="Noto Sans SC"/>
                <a:sym typeface="Noto Sans SC"/>
              </a:rPr>
              <a:t>خلال الفترة التنبؤية (2026-2034)، مما يشير إلى اتجاه صعودي مستقر للصناعة.</a:t>
            </a:r>
            <a:endParaRPr lang="en-US" sz="1100"/>
          </a:p>
        </p:txBody>
      </p:sp>
      <p:sp>
        <p:nvSpPr>
          <p:cNvPr id="15" name="AutoShape 15"/>
          <p:cNvSpPr/>
          <p:nvPr/>
        </p:nvSpPr>
        <p:spPr>
          <a:xfrm>
            <a:off x="8572500" y="4000500"/>
            <a:ext cx="2857500" cy="1206500"/>
          </a:xfrm>
          <a:prstGeom prst="roundRect">
            <a:avLst>
              <a:gd name="adj" fmla="val 0"/>
            </a:avLst>
          </a:prstGeom>
          <a:solidFill>
            <a:srgbClr val="00E5FF">
              <a:alpha val="10000"/>
            </a:srgbClr>
          </a:solidFill>
          <a:ln w="12700" cap="flat" cmpd="sng">
            <a:solidFill>
              <a:srgbClr val="00E5FF">
                <a:alpha val="20000"/>
              </a:srgbClr>
            </a:solidFill>
            <a:prstDash val="solid"/>
            <a:round/>
          </a:ln>
        </p:spPr>
        <p:txBody>
          <a:bodyPr vert="horz" wrap="square" lIns="0" tIns="0" rIns="0" bIns="0" rtlCol="0" anchor="ctr" anchorCtr="0"/>
          <a:lstStyle/>
          <a:p>
            <a:pPr algn="ctr">
              <a:defRPr/>
            </a:pPr>
          </a:p>
        </p:txBody>
      </p:sp>
      <p:pic>
        <p:nvPicPr>
          <p:cNvPr id="16" name="Picture 16"/>
          <p:cNvPicPr>
            <a:picLocks noChangeAspect="1"/>
          </p:cNvPicPr>
          <p:nvPr/>
        </p:nvPicPr>
        <p:blipFill>
          <a:blip r:embed="rId5"/>
          <a:srcRect/>
          <a:stretch>
            <a:fillRect/>
          </a:stretch>
        </p:blipFill>
        <p:spPr>
          <a:xfrm>
            <a:off x="10960100" y="4191000"/>
            <a:ext cx="304800" cy="304800"/>
          </a:xfrm>
          <a:prstGeom prst="rect">
            <a:avLst/>
          </a:prstGeom>
          <a:noFill/>
          <a:ln w="25400" cap="flat" cmpd="sng">
            <a:noFill/>
            <a:prstDash val="solid"/>
            <a:round/>
          </a:ln>
        </p:spPr>
      </p:pic>
      <p:sp>
        <p:nvSpPr>
          <p:cNvPr id="17" name="AutoShape 17"/>
          <p:cNvSpPr/>
          <p:nvPr/>
        </p:nvSpPr>
        <p:spPr>
          <a:xfrm>
            <a:off x="8724900" y="4152900"/>
            <a:ext cx="2159000" cy="3302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25000"/>
              </a:lnSpc>
              <a:defRPr/>
            </a:pPr>
            <a:r>
              <a:rPr lang="en-US" sz="1300" b="1" i="0" u="none" strike="noStrike">
                <a:solidFill>
                  <a:srgbClr val="FFFFFF"/>
                </a:solidFill>
                <a:latin typeface="Noto Sans SC"/>
                <a:ea typeface="Noto Sans SC"/>
                <a:cs typeface="Noto Sans SC"/>
                <a:sym typeface="Noto Sans SC"/>
              </a:rPr>
              <a:t>ثلاث قوى دافعة رئيسية</a:t>
            </a:r>
            <a:endParaRPr lang="en-US" sz="1100"/>
          </a:p>
        </p:txBody>
      </p:sp>
      <p:sp>
        <p:nvSpPr>
          <p:cNvPr id="18" name="AutoShape 18"/>
          <p:cNvSpPr/>
          <p:nvPr/>
        </p:nvSpPr>
        <p:spPr>
          <a:xfrm>
            <a:off x="8724900" y="4508500"/>
            <a:ext cx="2413000" cy="6985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00000"/>
              </a:lnSpc>
              <a:defRPr/>
            </a:pPr>
            <a:r>
              <a:rPr lang="en-US" sz="1000" b="0" i="0" u="none" strike="noStrike">
                <a:solidFill>
                  <a:srgbClr val="FFFFFF">
                    <a:alpha val="80000"/>
                  </a:srgbClr>
                </a:solidFill>
                <a:latin typeface="Noto Sans SC"/>
                <a:ea typeface="Noto Sans SC"/>
                <a:cs typeface="Noto Sans SC"/>
                <a:sym typeface="Noto Sans SC"/>
              </a:rPr>
              <a:t>التشريعات الأمنية الأكثر صرامة، وزيادة عمق التنقيب، وانتشار الاتجاهات الذكية، كلها تدفع معًا الطلب السوقي القوي المستمر.</a:t>
            </a:r>
            <a:endParaRPr lang="en-US" sz="1100"/>
          </a:p>
        </p:txBody>
      </p:sp>
      <p:sp>
        <p:nvSpPr>
          <p:cNvPr id="19" name="AutoShape 19"/>
          <p:cNvSpPr/>
          <p:nvPr/>
        </p:nvSpPr>
        <p:spPr>
          <a:xfrm>
            <a:off x="5588000" y="4000500"/>
            <a:ext cx="2857500" cy="1206500"/>
          </a:xfrm>
          <a:prstGeom prst="roundRect">
            <a:avLst>
              <a:gd name="adj" fmla="val 0"/>
            </a:avLst>
          </a:prstGeom>
          <a:solidFill>
            <a:srgbClr val="00E5FF">
              <a:alpha val="10000"/>
            </a:srgbClr>
          </a:solidFill>
          <a:ln w="12700" cap="flat" cmpd="sng">
            <a:solidFill>
              <a:srgbClr val="00E5FF">
                <a:alpha val="20000"/>
              </a:srgbClr>
            </a:solidFill>
            <a:prstDash val="solid"/>
            <a:round/>
          </a:ln>
        </p:spPr>
        <p:txBody>
          <a:bodyPr vert="horz" wrap="square" lIns="0" tIns="0" rIns="0" bIns="0" rtlCol="0" anchor="ctr" anchorCtr="0"/>
          <a:lstStyle/>
          <a:p>
            <a:pPr algn="ctr">
              <a:defRPr/>
            </a:pPr>
          </a:p>
        </p:txBody>
      </p:sp>
      <p:pic>
        <p:nvPicPr>
          <p:cNvPr id="20" name="Picture 20"/>
          <p:cNvPicPr>
            <a:picLocks noChangeAspect="1"/>
          </p:cNvPicPr>
          <p:nvPr/>
        </p:nvPicPr>
        <p:blipFill>
          <a:blip r:embed="rId6"/>
          <a:srcRect/>
          <a:stretch>
            <a:fillRect/>
          </a:stretch>
        </p:blipFill>
        <p:spPr>
          <a:xfrm>
            <a:off x="8001000" y="4191000"/>
            <a:ext cx="304800" cy="304800"/>
          </a:xfrm>
          <a:prstGeom prst="rect">
            <a:avLst/>
          </a:prstGeom>
          <a:noFill/>
          <a:ln w="25400" cap="flat" cmpd="sng">
            <a:noFill/>
            <a:prstDash val="solid"/>
            <a:round/>
          </a:ln>
        </p:spPr>
      </p:pic>
      <p:sp>
        <p:nvSpPr>
          <p:cNvPr id="21" name="AutoShape 21"/>
          <p:cNvSpPr/>
          <p:nvPr/>
        </p:nvSpPr>
        <p:spPr>
          <a:xfrm>
            <a:off x="5740400" y="4152900"/>
            <a:ext cx="2159000" cy="3302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25000"/>
              </a:lnSpc>
              <a:defRPr/>
            </a:pPr>
            <a:r>
              <a:rPr lang="en-US" sz="1300" b="1" i="0" u="none" strike="noStrike">
                <a:solidFill>
                  <a:srgbClr val="FFFFFF"/>
                </a:solidFill>
                <a:latin typeface="Noto Sans SC"/>
                <a:ea typeface="Noto Sans SC"/>
                <a:cs typeface="Noto Sans SC"/>
                <a:sym typeface="Noto Sans SC"/>
              </a:rPr>
              <a:t>مخرج جديد للتحكم الآلي</a:t>
            </a:r>
            <a:endParaRPr lang="en-US" sz="1100"/>
          </a:p>
        </p:txBody>
      </p:sp>
      <p:sp>
        <p:nvSpPr>
          <p:cNvPr id="22" name="AutoShape 22"/>
          <p:cNvSpPr/>
          <p:nvPr/>
        </p:nvSpPr>
        <p:spPr>
          <a:xfrm>
            <a:off x="5740400" y="4508500"/>
            <a:ext cx="2413000" cy="6985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00000"/>
              </a:lnSpc>
              <a:defRPr/>
            </a:pPr>
            <a:r>
              <a:rPr lang="en-US" sz="1000" b="1" i="0" u="none" strike="noStrike">
                <a:solidFill>
                  <a:srgbClr val="00E5FF"/>
                </a:solidFill>
                <a:latin typeface="Noto Sans SC"/>
                <a:ea typeface="Noto Sans SC"/>
                <a:cs typeface="Noto Sans SC"/>
                <a:sym typeface="Noto Sans SC"/>
              </a:rPr>
              <a:t>الحلول الآلية</a:t>
            </a:r>
            <a:r>
              <a:rPr lang="en-US" sz="1000" b="0" i="0" u="none" strike="noStrike">
                <a:solidFill>
                  <a:srgbClr val="FFFFFF">
                    <a:alpha val="80000"/>
                  </a:srgbClr>
                </a:solidFill>
                <a:latin typeface="Noto Sans SC"/>
                <a:ea typeface="Noto Sans SC"/>
                <a:cs typeface="Noto Sans SC"/>
                <a:sym typeface="Noto Sans SC"/>
              </a:rPr>
              <a:t>هي القطاع الأسرع نموًا، وتتوافق بشكل كبير مع منتجاتنا، وستتحول مزايانا التكنولوجية إلى مزايا سوقية.</a:t>
            </a:r>
            <a:endParaRPr lang="en-US" sz="1100"/>
          </a:p>
        </p:txBody>
      </p:sp>
      <p:sp>
        <p:nvSpPr>
          <p:cNvPr id="23" name="AutoShape 23"/>
          <p:cNvSpPr/>
          <p:nvPr/>
        </p:nvSpPr>
        <p:spPr>
          <a:xfrm>
            <a:off x="762000" y="5397500"/>
            <a:ext cx="10668000" cy="1143000"/>
          </a:xfrm>
          <a:prstGeom prst="roundRect">
            <a:avLst>
              <a:gd name="adj" fmla="val 0"/>
            </a:avLst>
          </a:prstGeom>
          <a:solidFill>
            <a:srgbClr val="00E5FF">
              <a:alpha val="8000"/>
            </a:srgbClr>
          </a:solidFill>
          <a:ln w="12700" cap="flat" cmpd="sng">
            <a:solidFill>
              <a:srgbClr val="00E5FF">
                <a:alpha val="40000"/>
              </a:srgbClr>
            </a:solidFill>
            <a:prstDash val="solid"/>
            <a:round/>
          </a:ln>
        </p:spPr>
        <p:txBody>
          <a:bodyPr vert="horz" wrap="square" lIns="0" tIns="0" rIns="0" bIns="0" rtlCol="0" anchor="ctr" anchorCtr="0"/>
          <a:lstStyle/>
          <a:p>
            <a:pPr algn="ctr">
              <a:defRPr/>
            </a:pPr>
          </a:p>
        </p:txBody>
      </p:sp>
      <p:pic>
        <p:nvPicPr>
          <p:cNvPr id="24" name="Picture 24"/>
          <p:cNvPicPr>
            <a:picLocks noChangeAspect="1"/>
          </p:cNvPicPr>
          <p:nvPr/>
        </p:nvPicPr>
        <p:blipFill>
          <a:blip r:embed="rId7"/>
          <a:srcRect/>
          <a:stretch>
            <a:fillRect/>
          </a:stretch>
        </p:blipFill>
        <p:spPr>
          <a:xfrm>
            <a:off x="10896600" y="5651500"/>
            <a:ext cx="406400" cy="406400"/>
          </a:xfrm>
          <a:prstGeom prst="rect">
            <a:avLst/>
          </a:prstGeom>
          <a:noFill/>
          <a:ln w="25400" cap="flat" cmpd="sng">
            <a:noFill/>
            <a:prstDash val="solid"/>
            <a:round/>
          </a:ln>
        </p:spPr>
      </p:pic>
      <p:sp>
        <p:nvSpPr>
          <p:cNvPr id="25" name="AutoShape 25"/>
          <p:cNvSpPr/>
          <p:nvPr/>
        </p:nvSpPr>
        <p:spPr>
          <a:xfrm>
            <a:off x="1143000" y="5461000"/>
            <a:ext cx="9398000" cy="1016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08000"/>
              </a:lnSpc>
              <a:defRPr/>
            </a:pPr>
            <a:r>
              <a:rPr lang="en-US" sz="1200" b="1" i="0" u="none" strike="noStrike">
                <a:solidFill>
                  <a:srgbClr val="00E5FF"/>
                </a:solidFill>
                <a:latin typeface="Noto Sans SC"/>
                <a:ea typeface="Noto Sans SC"/>
                <a:cs typeface="Noto Sans SC"/>
                <a:sym typeface="Noto Sans SC"/>
              </a:rPr>
              <a:t>فرصة استراتيجية لاغتنام سوق المحيط الأزرق العالمي</a:t>
            </a:r>
            <a:r>
              <a:rPr lang="en-US" sz="1100" b="0" i="0" u="none" strike="noStrike">
                <a:solidFill>
                  <a:srgbClr val="FFFFFF">
                    <a:alpha val="80000"/>
                  </a:srgbClr>
                </a:solidFill>
                <a:latin typeface="Noto Sans SC"/>
                <a:ea typeface="Noto Sans SC"/>
                <a:cs typeface="Noto Sans SC"/>
                <a:sym typeface="Noto Sans SC"/>
              </a:rPr>
              <a:t>على خلفية الانتعاش الاقتصادي العالمي والتنمية السريعة للصناعة المنجمية، يظهر الطلب على أنظمة تحكم بيئة المناجم نموًا انفجاريًا. التحول الآلي والذكي للصناعة المنجمية هو الاتجاه العام، والشركات التي تمتلك مزايا تكنولوجية أساسية ستحصل على مساحة سوق أوسع. اغتنام هذه الفرصة سيؤدي بالتأكيد إلى نمو رائع.</a:t>
            </a:r>
            <a:endParaRPr lang="en-US" sz="11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70000"/>
            </a:srgbClr>
          </a:solidFill>
          <a:ln w="12700" cap="flat" cmpd="sng">
            <a:solidFill>
              <a:srgbClr val="000000">
                <a:alpha val="70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889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92000"/>
              </a:lnSpc>
              <a:defRPr/>
            </a:pPr>
            <a:r>
              <a:rPr lang="en-US" sz="2000" b="1" i="0" u="none" strike="noStrike">
                <a:solidFill>
                  <a:srgbClr val="FFFFFF"/>
                </a:solidFill>
                <a:latin typeface="Noto Sans SC"/>
                <a:ea typeface="Noto Sans SC"/>
                <a:cs typeface="Noto Sans SC"/>
                <a:sym typeface="Noto Sans SC"/>
              </a:rPr>
              <a:t>تحليل متعمق لسوق الشرق الأوسط: النافذة الذهبية الآن</a:t>
            </a:r>
            <a:endParaRPr lang="en-US" sz="1100"/>
          </a:p>
        </p:txBody>
      </p:sp>
      <p:pic>
        <p:nvPicPr>
          <p:cNvPr id="4" name="Picture 4"/>
          <p:cNvPicPr>
            <a:picLocks noChangeAspect="1"/>
          </p:cNvPicPr>
          <p:nvPr/>
        </p:nvPicPr>
        <p:blipFill>
          <a:blip r:embed="rId2"/>
          <a:srcRect t="2222" b="2222"/>
          <a:stretch>
            <a:fillRect/>
          </a:stretch>
        </p:blipFill>
        <p:spPr>
          <a:xfrm>
            <a:off x="762000" y="1841500"/>
            <a:ext cx="4064000" cy="2730500"/>
          </a:xfrm>
          <a:prstGeom prst="rect">
            <a:avLst/>
          </a:prstGeom>
          <a:noFill/>
          <a:ln w="25400" cap="flat" cmpd="sng">
            <a:solidFill>
              <a:srgbClr val="00E5FF">
                <a:alpha val="30000"/>
              </a:srgbClr>
            </a:solidFill>
            <a:prstDash val="solid"/>
            <a:round/>
          </a:ln>
        </p:spPr>
      </p:pic>
      <p:sp>
        <p:nvSpPr>
          <p:cNvPr id="5" name="AutoShape 5"/>
          <p:cNvSpPr/>
          <p:nvPr/>
        </p:nvSpPr>
        <p:spPr>
          <a:xfrm>
            <a:off x="762000" y="4699000"/>
            <a:ext cx="4064000" cy="762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00000"/>
              </a:lnSpc>
              <a:defRPr/>
            </a:pPr>
            <a:r>
              <a:rPr lang="en-US" sz="1000" b="0" i="0" u="none" strike="noStrike">
                <a:solidFill>
                  <a:srgbClr val="FFFFFF">
                    <a:alpha val="80000"/>
                  </a:srgbClr>
                </a:solidFill>
                <a:latin typeface="Noto Sans SC"/>
                <a:ea typeface="Noto Sans SC"/>
                <a:cs typeface="Noto Sans SC"/>
                <a:sym typeface="Noto Sans SC"/>
              </a:rPr>
              <a:t>الرياض، المملكة العربية السعودية — المحور الاستراتيجي الأساسي للاستثمار في التعدين والتحول الاقتصادي في الشرق الأوسط</a:t>
            </a:r>
            <a:endParaRPr lang="en-US" sz="1100"/>
          </a:p>
        </p:txBody>
      </p:sp>
      <p:sp>
        <p:nvSpPr>
          <p:cNvPr id="6" name="AutoShape 6"/>
          <p:cNvSpPr/>
          <p:nvPr/>
        </p:nvSpPr>
        <p:spPr>
          <a:xfrm>
            <a:off x="5207000" y="1841500"/>
            <a:ext cx="6350000" cy="508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92000"/>
              </a:lnSpc>
              <a:defRPr/>
            </a:pPr>
            <a:r>
              <a:rPr lang="en-US" sz="1500" b="1" i="0" u="none" strike="noStrike">
                <a:solidFill>
                  <a:srgbClr val="00E5FF"/>
                </a:solidFill>
                <a:latin typeface="Noto Sans SC"/>
                <a:ea typeface="Noto Sans SC"/>
                <a:cs typeface="Noto Sans SC"/>
                <a:sym typeface="Noto Sans SC"/>
              </a:rPr>
              <a:t>01 رؤية السعودية 2030: عصر جديد لتنمية المناجم</a:t>
            </a:r>
            <a:endParaRPr lang="en-US" sz="1100"/>
          </a:p>
        </p:txBody>
      </p:sp>
      <p:sp>
        <p:nvSpPr>
          <p:cNvPr id="7" name="AutoShape 7"/>
          <p:cNvSpPr/>
          <p:nvPr/>
        </p:nvSpPr>
        <p:spPr>
          <a:xfrm>
            <a:off x="5207000" y="2413000"/>
            <a:ext cx="6350000" cy="1016000"/>
          </a:xfrm>
          <a:prstGeom prst="roundRect">
            <a:avLst>
              <a:gd name="adj" fmla="val 0"/>
            </a:avLst>
          </a:prstGeom>
          <a:solidFill>
            <a:srgbClr val="FFFFFF">
              <a:alpha val="8000"/>
            </a:srgbClr>
          </a:solidFill>
          <a:ln w="12700" cap="flat" cmpd="sng">
            <a:solidFill>
              <a:srgbClr val="E6CFCF">
                <a:alpha val="8000"/>
              </a:srgbClr>
            </a:solidFill>
            <a:prstDash val="solid"/>
            <a:round/>
          </a:ln>
        </p:spPr>
        <p:txBody>
          <a:bodyPr vert="horz" wrap="square" lIns="0" tIns="0" rIns="0" bIns="0" rtlCol="0" anchor="ctr" anchorCtr="0"/>
          <a:lstStyle/>
          <a:p>
            <a:pPr algn="ctr">
              <a:defRPr/>
            </a:pPr>
          </a:p>
        </p:txBody>
      </p:sp>
      <p:pic>
        <p:nvPicPr>
          <p:cNvPr id="8" name="Picture 8"/>
          <p:cNvPicPr>
            <a:picLocks noChangeAspect="1"/>
          </p:cNvPicPr>
          <p:nvPr/>
        </p:nvPicPr>
        <p:blipFill>
          <a:blip r:embed="rId3"/>
          <a:srcRect/>
          <a:stretch>
            <a:fillRect/>
          </a:stretch>
        </p:blipFill>
        <p:spPr>
          <a:xfrm>
            <a:off x="10922000" y="2743200"/>
            <a:ext cx="355600" cy="355600"/>
          </a:xfrm>
          <a:prstGeom prst="rect">
            <a:avLst/>
          </a:prstGeom>
          <a:noFill/>
          <a:ln w="25400" cap="flat" cmpd="sng">
            <a:noFill/>
            <a:prstDash val="solid"/>
            <a:round/>
          </a:ln>
        </p:spPr>
      </p:pic>
      <p:sp>
        <p:nvSpPr>
          <p:cNvPr id="9" name="AutoShape 9"/>
          <p:cNvSpPr/>
          <p:nvPr/>
        </p:nvSpPr>
        <p:spPr>
          <a:xfrm>
            <a:off x="5461000" y="2476500"/>
            <a:ext cx="5207000" cy="889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00000"/>
              </a:lnSpc>
              <a:defRPr/>
            </a:pPr>
            <a:r>
              <a:rPr lang="en-US" sz="1200" b="1" i="0" u="none" strike="noStrike">
                <a:solidFill>
                  <a:srgbClr val="FFFFFF"/>
                </a:solidFill>
                <a:latin typeface="Noto Sans SC"/>
                <a:ea typeface="Noto Sans SC"/>
                <a:cs typeface="Noto Sans SC"/>
                <a:sym typeface="Noto Sans SC"/>
              </a:rPr>
              <a:t>التحول الاقتصادي: تскаكب المناجم لتصبح ركيزة للاقتصاد غير النفطي</a:t>
            </a:r>
            <a:br>
              <a:rPr lang="en-US" sz="1200" b="0" i="0" u="none" strike="noStrike">
                <a:solidFill>
                  <a:srgbClr val="1F2329"/>
                </a:solidFill>
                <a:latin typeface="Noto Sans SC"/>
                <a:ea typeface="Noto Sans SC"/>
                <a:cs typeface="Noto Sans SC"/>
                <a:sym typeface="Noto Sans SC"/>
              </a:rPr>
            </a:br>
            <a:r>
              <a:rPr lang="en-US" sz="1000" b="0" i="0" u="none" strike="noStrike">
                <a:solidFill>
                  <a:srgbClr val="D1D5DB"/>
                </a:solidFill>
                <a:latin typeface="Noto Sans SC"/>
                <a:ea typeface="Noto Sans SC"/>
                <a:cs typeface="Noto Sans SC"/>
                <a:sym typeface="Noto Sans SC"/>
              </a:rPr>
              <a:t>بالترويج بقوة للتنويع الاقتصادي، تعتبر المناجم أولوية استراتيجية مع استثمارات مقترحة تتجاوز مئات المليارات، مما يفتح الباب لنمو انفجاري لسوق المناجم.</a:t>
            </a:r>
            <a:endParaRPr lang="en-US" sz="1100"/>
          </a:p>
        </p:txBody>
      </p:sp>
      <p:sp>
        <p:nvSpPr>
          <p:cNvPr id="10" name="AutoShape 10"/>
          <p:cNvSpPr/>
          <p:nvPr/>
        </p:nvSpPr>
        <p:spPr>
          <a:xfrm>
            <a:off x="5207000" y="3556000"/>
            <a:ext cx="6350000" cy="1016000"/>
          </a:xfrm>
          <a:prstGeom prst="roundRect">
            <a:avLst>
              <a:gd name="adj" fmla="val 0"/>
            </a:avLst>
          </a:prstGeom>
          <a:solidFill>
            <a:srgbClr val="FFFFFF">
              <a:alpha val="8000"/>
            </a:srgbClr>
          </a:solidFill>
          <a:ln w="12700" cap="flat" cmpd="sng">
            <a:solidFill>
              <a:srgbClr val="E6CFCF">
                <a:alpha val="8000"/>
              </a:srgbClr>
            </a:solidFill>
            <a:prstDash val="solid"/>
            <a:round/>
          </a:ln>
        </p:spPr>
        <p:txBody>
          <a:bodyPr vert="horz" wrap="square" lIns="0" tIns="0" rIns="0" bIns="0" rtlCol="0" anchor="ctr" anchorCtr="0"/>
          <a:lstStyle/>
          <a:p>
            <a:pPr algn="ctr">
              <a:defRPr/>
            </a:pPr>
          </a:p>
        </p:txBody>
      </p:sp>
      <p:pic>
        <p:nvPicPr>
          <p:cNvPr id="11" name="Picture 11"/>
          <p:cNvPicPr>
            <a:picLocks noChangeAspect="1"/>
          </p:cNvPicPr>
          <p:nvPr/>
        </p:nvPicPr>
        <p:blipFill>
          <a:blip r:embed="rId4"/>
          <a:srcRect/>
          <a:stretch>
            <a:fillRect/>
          </a:stretch>
        </p:blipFill>
        <p:spPr>
          <a:xfrm>
            <a:off x="10922000" y="3886200"/>
            <a:ext cx="355600" cy="355600"/>
          </a:xfrm>
          <a:prstGeom prst="rect">
            <a:avLst/>
          </a:prstGeom>
          <a:noFill/>
          <a:ln w="25400" cap="flat" cmpd="sng">
            <a:noFill/>
            <a:prstDash val="solid"/>
            <a:round/>
          </a:ln>
        </p:spPr>
      </p:pic>
      <p:sp>
        <p:nvSpPr>
          <p:cNvPr id="12" name="AutoShape 12"/>
          <p:cNvSpPr/>
          <p:nvPr/>
        </p:nvSpPr>
        <p:spPr>
          <a:xfrm>
            <a:off x="5461000" y="3619500"/>
            <a:ext cx="5207000" cy="889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00000"/>
              </a:lnSpc>
              <a:defRPr/>
            </a:pPr>
            <a:r>
              <a:rPr lang="en-US" sz="1200" b="1" i="0" u="none" strike="noStrike">
                <a:solidFill>
                  <a:srgbClr val="FFFFFF"/>
                </a:solidFill>
                <a:latin typeface="Noto Sans SC"/>
                <a:ea typeface="Noto Sans SC"/>
                <a:cs typeface="Noto Sans SC"/>
                <a:sym typeface="Noto Sans SC"/>
              </a:rPr>
              <a:t>محيط أزرق بقيمة 100 مليار دولار: حجم سوق وسرعة نمو عالية</a:t>
            </a:r>
            <a:br>
              <a:rPr lang="en-US" sz="1200" b="0" i="0" u="none" strike="noStrike">
                <a:solidFill>
                  <a:srgbClr val="1F2329"/>
                </a:solidFill>
                <a:latin typeface="Noto Sans SC"/>
                <a:ea typeface="Noto Sans SC"/>
                <a:cs typeface="Noto Sans SC"/>
                <a:sym typeface="Noto Sans SC"/>
              </a:rPr>
            </a:br>
            <a:r>
              <a:rPr lang="en-US" sz="1000" b="0" i="0" u="none" strike="noStrike">
                <a:solidFill>
                  <a:srgbClr val="D1D5DB"/>
                </a:solidFill>
                <a:latin typeface="Noto Sans SC"/>
                <a:ea typeface="Noto Sans SC"/>
                <a:cs typeface="Noto Sans SC"/>
                <a:sym typeface="Noto Sans SC"/>
              </a:rPr>
              <a:t>يتوقع أن يصل سوق معدات المناجم السعودية إلى 7.32 مليار دولار أمريكي في عام 2025، بنمو عالي بمعدل نمو سنوي مركب 5.83%، مع اندفاع الطلب على أنظمة تحكم البيئة في وقت واحد.</a:t>
            </a:r>
            <a:endParaRPr lang="en-US" sz="1100"/>
          </a:p>
        </p:txBody>
      </p:sp>
      <p:sp>
        <p:nvSpPr>
          <p:cNvPr id="13" name="AutoShape 13"/>
          <p:cNvSpPr/>
          <p:nvPr/>
        </p:nvSpPr>
        <p:spPr>
          <a:xfrm>
            <a:off x="5207000" y="4699000"/>
            <a:ext cx="6350000" cy="1016000"/>
          </a:xfrm>
          <a:prstGeom prst="roundRect">
            <a:avLst>
              <a:gd name="adj" fmla="val 0"/>
            </a:avLst>
          </a:prstGeom>
          <a:solidFill>
            <a:srgbClr val="FFFFFF">
              <a:alpha val="8000"/>
            </a:srgbClr>
          </a:solidFill>
          <a:ln w="12700" cap="flat" cmpd="sng">
            <a:solidFill>
              <a:srgbClr val="E6CFCF">
                <a:alpha val="8000"/>
              </a:srgbClr>
            </a:solidFill>
            <a:prstDash val="solid"/>
            <a:round/>
          </a:ln>
        </p:spPr>
        <p:txBody>
          <a:bodyPr vert="horz" wrap="square" lIns="0" tIns="0" rIns="0" bIns="0" rtlCol="0" anchor="ctr" anchorCtr="0"/>
          <a:lstStyle/>
          <a:p>
            <a:pPr algn="ctr">
              <a:defRPr/>
            </a:pPr>
          </a:p>
        </p:txBody>
      </p:sp>
      <p:pic>
        <p:nvPicPr>
          <p:cNvPr id="14" name="Picture 14"/>
          <p:cNvPicPr>
            <a:picLocks noChangeAspect="1"/>
          </p:cNvPicPr>
          <p:nvPr/>
        </p:nvPicPr>
        <p:blipFill>
          <a:blip r:embed="rId5"/>
          <a:srcRect/>
          <a:stretch>
            <a:fillRect/>
          </a:stretch>
        </p:blipFill>
        <p:spPr>
          <a:xfrm>
            <a:off x="10922000" y="5029200"/>
            <a:ext cx="355600" cy="355600"/>
          </a:xfrm>
          <a:prstGeom prst="rect">
            <a:avLst/>
          </a:prstGeom>
          <a:noFill/>
          <a:ln w="25400" cap="flat" cmpd="sng">
            <a:noFill/>
            <a:prstDash val="solid"/>
            <a:round/>
          </a:ln>
        </p:spPr>
      </p:pic>
      <p:sp>
        <p:nvSpPr>
          <p:cNvPr id="15" name="AutoShape 15"/>
          <p:cNvSpPr/>
          <p:nvPr/>
        </p:nvSpPr>
        <p:spPr>
          <a:xfrm>
            <a:off x="5461000" y="4762500"/>
            <a:ext cx="5207000" cy="889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00000"/>
              </a:lnSpc>
              <a:defRPr/>
            </a:pPr>
            <a:r>
              <a:rPr lang="en-US" sz="1200" b="1" i="0" u="none" strike="noStrike">
                <a:solidFill>
                  <a:srgbClr val="FFFFFF"/>
                </a:solidFill>
                <a:latin typeface="Noto Sans SC"/>
                <a:ea typeface="Noto Sans SC"/>
                <a:cs typeface="Noto Sans SC"/>
                <a:sym typeface="Noto Sans SC"/>
              </a:rPr>
              <a:t>لợi thế chính sách: إطلاق حقوق التعدين بشكل متسارع</a:t>
            </a:r>
            <a:br>
              <a:rPr lang="en-US" sz="1200" b="0" i="0" u="none" strike="noStrike">
                <a:solidFill>
                  <a:srgbClr val="1F2329"/>
                </a:solidFill>
                <a:latin typeface="Noto Sans SC"/>
                <a:ea typeface="Noto Sans SC"/>
                <a:cs typeface="Noto Sans SC"/>
                <a:sym typeface="Noto Sans SC"/>
              </a:rPr>
            </a:br>
            <a:r>
              <a:rPr lang="en-US" sz="1000" b="0" i="0" u="none" strike="noStrike">
                <a:solidFill>
                  <a:srgbClr val="D1D5DB"/>
                </a:solidFill>
                <a:latin typeface="Noto Sans SC"/>
                <a:ea typeface="Noto Sans SC"/>
                <a:cs typeface="Noto Sans SC"/>
                <a:sym typeface="Noto Sans SC"/>
              </a:rPr>
              <a:t>تقوم الحكومة بترويج تنمية المناجم بقوة، مع تسريع موافقة حقوق التعدين، مما يجلب سوقًا زائدة ضخمة لمعدات تحكم بيئة المناجم.</a:t>
            </a:r>
            <a:endParaRPr lang="en-US" sz="1100"/>
          </a:p>
        </p:txBody>
      </p:sp>
      <p:sp>
        <p:nvSpPr>
          <p:cNvPr id="16" name="AutoShape 16"/>
          <p:cNvSpPr/>
          <p:nvPr/>
        </p:nvSpPr>
        <p:spPr>
          <a:xfrm>
            <a:off x="762000" y="5715000"/>
            <a:ext cx="3467100" cy="889000"/>
          </a:xfrm>
          <a:prstGeom prst="roundRect">
            <a:avLst>
              <a:gd name="adj" fmla="val 0"/>
            </a:avLst>
          </a:prstGeom>
          <a:solidFill>
            <a:srgbClr val="00E5FF">
              <a:alpha val="10000"/>
            </a:srgbClr>
          </a:solidFill>
          <a:ln w="12700" cap="flat" cmpd="sng">
            <a:solidFill>
              <a:srgbClr val="00E5FF">
                <a:alpha val="20000"/>
              </a:srgbClr>
            </a:solidFill>
            <a:prstDash val="solid"/>
            <a:round/>
          </a:ln>
        </p:spPr>
        <p:txBody>
          <a:bodyPr vert="horz" wrap="square" lIns="0" tIns="0" rIns="0" bIns="0" rtlCol="0" anchor="ctr" anchorCtr="0"/>
          <a:lstStyle/>
          <a:p>
            <a:pPr algn="ctr">
              <a:defRPr/>
            </a:pPr>
          </a:p>
        </p:txBody>
      </p:sp>
      <p:sp>
        <p:nvSpPr>
          <p:cNvPr id="17" name="AutoShape 17"/>
          <p:cNvSpPr/>
          <p:nvPr/>
        </p:nvSpPr>
        <p:spPr>
          <a:xfrm>
            <a:off x="889000" y="5778500"/>
            <a:ext cx="3213100" cy="762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92000"/>
              </a:lnSpc>
              <a:defRPr/>
            </a:pPr>
            <a:r>
              <a:rPr lang="en-US" sz="1400" b="1" i="0" u="none" strike="noStrike">
                <a:solidFill>
                  <a:srgbClr val="00E5FF"/>
                </a:solidFill>
                <a:latin typeface="Noto Sans SC"/>
                <a:ea typeface="Noto Sans SC"/>
                <a:cs typeface="Noto Sans SC"/>
                <a:sym typeface="Noto Sans SC"/>
              </a:rPr>
              <a:t>7.32 مليار دولار</a:t>
            </a:r>
            <a:r>
              <a:rPr lang="en-US" sz="1000" b="0" i="0" u="none" strike="noStrike">
                <a:solidFill>
                  <a:srgbClr val="FFFFFF">
                    <a:alpha val="80000"/>
                  </a:srgbClr>
                </a:solidFill>
                <a:latin typeface="Noto Sans SC"/>
                <a:ea typeface="Noto Sans SC"/>
                <a:cs typeface="Noto Sans SC"/>
                <a:sym typeface="Noto Sans SC"/>
              </a:rPr>
              <a:t>/ حجم السوق</a:t>
            </a:r>
            <a:br>
              <a:rPr lang="en-US" sz="1200" b="0" i="0" u="none" strike="noStrike">
                <a:solidFill>
                  <a:srgbClr val="1F2329"/>
                </a:solidFill>
                <a:latin typeface="Noto Sans SC"/>
                <a:ea typeface="Noto Sans SC"/>
                <a:cs typeface="Noto Sans SC"/>
                <a:sym typeface="Noto Sans SC"/>
              </a:rPr>
            </a:br>
            <a:r>
              <a:rPr lang="en-US" sz="900" b="0" i="0" u="none" strike="noStrike">
                <a:solidFill>
                  <a:srgbClr val="C8C8C8"/>
                </a:solidFill>
                <a:latin typeface="Noto Sans SC"/>
                <a:ea typeface="Noto Sans SC"/>
                <a:cs typeface="Noto Sans SC"/>
                <a:sym typeface="Noto Sans SC"/>
              </a:rPr>
              <a:t>المتوقع لصافي سوق معدات المناجم السعودية في عام 2025، وهو مكافأة سوق مباشرة من التحول الاقتصادي غير النفطي.</a:t>
            </a:r>
            <a:endParaRPr lang="en-US" sz="1100"/>
          </a:p>
        </p:txBody>
      </p:sp>
      <p:sp>
        <p:nvSpPr>
          <p:cNvPr id="18" name="AutoShape 18"/>
          <p:cNvSpPr/>
          <p:nvPr/>
        </p:nvSpPr>
        <p:spPr>
          <a:xfrm>
            <a:off x="4356100" y="5715000"/>
            <a:ext cx="3467100" cy="889000"/>
          </a:xfrm>
          <a:prstGeom prst="roundRect">
            <a:avLst>
              <a:gd name="adj" fmla="val 0"/>
            </a:avLst>
          </a:prstGeom>
          <a:solidFill>
            <a:srgbClr val="00E5FF">
              <a:alpha val="10000"/>
            </a:srgbClr>
          </a:solidFill>
          <a:ln w="12700" cap="flat" cmpd="sng">
            <a:solidFill>
              <a:srgbClr val="00E5FF">
                <a:alpha val="20000"/>
              </a:srgbClr>
            </a:solidFill>
            <a:prstDash val="solid"/>
            <a:round/>
          </a:ln>
        </p:spPr>
        <p:txBody>
          <a:bodyPr vert="horz" wrap="square" lIns="0" tIns="0" rIns="0" bIns="0" rtlCol="0" anchor="ctr" anchorCtr="0"/>
          <a:lstStyle/>
          <a:p>
            <a:pPr algn="ctr">
              <a:defRPr/>
            </a:pPr>
          </a:p>
        </p:txBody>
      </p:sp>
      <p:sp>
        <p:nvSpPr>
          <p:cNvPr id="19" name="AutoShape 19"/>
          <p:cNvSpPr/>
          <p:nvPr/>
        </p:nvSpPr>
        <p:spPr>
          <a:xfrm>
            <a:off x="4483100" y="5778500"/>
            <a:ext cx="3213100" cy="762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92000"/>
              </a:lnSpc>
              <a:defRPr/>
            </a:pPr>
            <a:r>
              <a:rPr lang="en-US" sz="1400" b="1" i="0" u="none" strike="noStrike">
                <a:solidFill>
                  <a:srgbClr val="00E5FF"/>
                </a:solidFill>
                <a:latin typeface="Noto Sans SC"/>
                <a:ea typeface="Noto Sans SC"/>
                <a:cs typeface="Noto Sans SC"/>
                <a:sym typeface="Noto Sans SC"/>
              </a:rPr>
              <a:t>5.83% معدل نمو سنوي مركب</a:t>
            </a:r>
            <a:r>
              <a:rPr lang="en-US" sz="1000" b="0" i="0" u="none" strike="noStrike">
                <a:solidFill>
                  <a:srgbClr val="FFFFFF">
                    <a:alpha val="80000"/>
                  </a:srgbClr>
                </a:solidFill>
                <a:latin typeface="Noto Sans SC"/>
                <a:ea typeface="Noto Sans SC"/>
                <a:cs typeface="Noto Sans SC"/>
                <a:sym typeface="Noto Sans SC"/>
              </a:rPr>
              <a:t>/ المعدل السنوي</a:t>
            </a:r>
            <a:br>
              <a:rPr lang="en-US" sz="1200" b="0" i="0" u="none" strike="noStrike">
                <a:solidFill>
                  <a:srgbClr val="1F2329"/>
                </a:solidFill>
                <a:latin typeface="Noto Sans SC"/>
                <a:ea typeface="Noto Sans SC"/>
                <a:cs typeface="Noto Sans SC"/>
                <a:sym typeface="Noto Sans SC"/>
              </a:rPr>
            </a:br>
            <a:r>
              <a:rPr lang="en-US" sz="900" b="0" i="0" u="none" strike="noStrike">
                <a:solidFill>
                  <a:srgbClr val="C8C8C8"/>
                </a:solidFill>
                <a:latin typeface="Noto Sans SC"/>
                <a:ea typeface="Noto Sans SC"/>
                <a:cs typeface="Noto Sans SC"/>
                <a:sym typeface="Noto Sans SC"/>
              </a:rPr>
              <a:t>معدل النمو السنوي المركب لسوق معدات المناجم في الشرق الأوسط، مدفوعًا بالاستثمار المستمر في التعدين.</a:t>
            </a:r>
            <a:endParaRPr lang="en-US" sz="1100"/>
          </a:p>
        </p:txBody>
      </p:sp>
      <p:sp>
        <p:nvSpPr>
          <p:cNvPr id="20" name="AutoShape 20"/>
          <p:cNvSpPr/>
          <p:nvPr/>
        </p:nvSpPr>
        <p:spPr>
          <a:xfrm>
            <a:off x="7950200" y="5715000"/>
            <a:ext cx="3467100" cy="889000"/>
          </a:xfrm>
          <a:prstGeom prst="roundRect">
            <a:avLst>
              <a:gd name="adj" fmla="val 0"/>
            </a:avLst>
          </a:prstGeom>
          <a:solidFill>
            <a:srgbClr val="00E5FF">
              <a:alpha val="10000"/>
            </a:srgbClr>
          </a:solidFill>
          <a:ln w="12700" cap="flat" cmpd="sng">
            <a:solidFill>
              <a:srgbClr val="00E5FF">
                <a:alpha val="20000"/>
              </a:srgbClr>
            </a:solidFill>
            <a:prstDash val="solid"/>
            <a:round/>
          </a:ln>
        </p:spPr>
        <p:txBody>
          <a:bodyPr vert="horz" wrap="square" lIns="0" tIns="0" rIns="0" bIns="0" rtlCol="0" anchor="ctr" anchorCtr="0"/>
          <a:lstStyle/>
          <a:p>
            <a:pPr algn="ctr">
              <a:defRPr/>
            </a:pPr>
          </a:p>
        </p:txBody>
      </p:sp>
      <p:sp>
        <p:nvSpPr>
          <p:cNvPr id="21" name="AutoShape 21"/>
          <p:cNvSpPr/>
          <p:nvPr/>
        </p:nvSpPr>
        <p:spPr>
          <a:xfrm>
            <a:off x="8077200" y="5778500"/>
            <a:ext cx="3213100" cy="762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92000"/>
              </a:lnSpc>
              <a:defRPr/>
            </a:pPr>
            <a:r>
              <a:rPr lang="en-US" sz="1200" b="1" i="0" u="none" strike="noStrike">
                <a:solidFill>
                  <a:srgbClr val="00E5FF"/>
                </a:solidFill>
                <a:latin typeface="Noto Sans SC"/>
                <a:ea typeface="Noto Sans SC"/>
                <a:cs typeface="Noto Sans SC"/>
                <a:sym typeface="Noto Sans SC"/>
              </a:rPr>
              <a:t>النافذة الاستراتيجية: الطلب المتزايد على الذكاء الاصطناعي</a:t>
            </a:r>
            <a:br>
              <a:rPr lang="en-US" sz="1100" b="0" i="0" u="none" strike="noStrike">
                <a:solidFill>
                  <a:srgbClr val="1F2329"/>
                </a:solidFill>
                <a:latin typeface="Noto Sans SC"/>
                <a:ea typeface="Noto Sans SC"/>
                <a:cs typeface="Noto Sans SC"/>
                <a:sym typeface="Noto Sans SC"/>
              </a:rPr>
            </a:br>
            <a:r>
              <a:rPr lang="en-US" sz="900" b="0" i="0" u="none" strike="noStrike">
                <a:solidFill>
                  <a:srgbClr val="C8C8C8"/>
                </a:solidFill>
                <a:latin typeface="Noto Sans SC"/>
                <a:ea typeface="Noto Sans SC"/>
                <a:cs typeface="Noto Sans SC"/>
                <a:sym typeface="Noto Sans SC"/>
              </a:rPr>
              <a:t>مع زيادة عمق التنقيب وارتفاع معايير السلامة، يصبح الطلب على أنظمة تحكم بيئية فعالة وذكية أكثر حدة، مما يوفر نقطة دخول ممتازة لمنتجاتنا في السوق.</a:t>
            </a:r>
            <a:endParaRPr lang="en-US" sz="11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7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762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25000"/>
              </a:lnSpc>
              <a:defRPr/>
            </a:pPr>
            <a:r>
              <a:rPr lang="en-US" sz="2400" b="1" i="0" u="none" strike="noStrike">
                <a:solidFill>
                  <a:srgbClr val="FFFFFF"/>
                </a:solidFill>
                <a:latin typeface="Noto Sans SC"/>
                <a:ea typeface="Noto Sans SC"/>
                <a:cs typeface="Noto Sans SC"/>
                <a:sym typeface="Noto Sans SC"/>
              </a:rPr>
              <a:t>تحليل تنافسي: كيف نبرز</a:t>
            </a:r>
            <a:endParaRPr lang="en-US" sz="1100"/>
          </a:p>
        </p:txBody>
      </p:sp>
      <p:sp>
        <p:nvSpPr>
          <p:cNvPr id="4" name="AutoShape 4"/>
          <p:cNvSpPr/>
          <p:nvPr/>
        </p:nvSpPr>
        <p:spPr>
          <a:xfrm>
            <a:off x="6223000" y="1651000"/>
            <a:ext cx="5207000" cy="2667000"/>
          </a:xfrm>
          <a:prstGeom prst="roundRect">
            <a:avLst>
              <a:gd name="adj" fmla="val 0"/>
            </a:avLst>
          </a:prstGeom>
          <a:solidFill>
            <a:srgbClr val="FFFFFF">
              <a:alpha val="8000"/>
            </a:srgbClr>
          </a:solidFill>
          <a:ln w="12700" cap="flat" cmpd="sng">
            <a:solidFill>
              <a:srgbClr val="00E5FF">
                <a:alpha val="30000"/>
              </a:srgbClr>
            </a:solidFill>
            <a:prstDash val="solid"/>
            <a:round/>
          </a:ln>
        </p:spPr>
        <p:txBody>
          <a:bodyPr vert="horz" wrap="square" lIns="0" tIns="0" rIns="0" bIns="0" rtlCol="0" anchor="ctr" anchorCtr="0"/>
          <a:lstStyle/>
          <a:p>
            <a:pPr algn="ctr">
              <a:defRPr/>
            </a:pPr>
          </a:p>
        </p:txBody>
      </p:sp>
      <p:pic>
        <p:nvPicPr>
          <p:cNvPr id="5" name="Picture 5"/>
          <p:cNvPicPr>
            <a:picLocks noChangeAspect="1"/>
          </p:cNvPicPr>
          <p:nvPr/>
        </p:nvPicPr>
        <p:blipFill>
          <a:blip r:embed="rId2"/>
          <a:srcRect/>
          <a:stretch>
            <a:fillRect/>
          </a:stretch>
        </p:blipFill>
        <p:spPr>
          <a:xfrm>
            <a:off x="10414000" y="1968500"/>
            <a:ext cx="762000" cy="762000"/>
          </a:xfrm>
          <a:prstGeom prst="rect">
            <a:avLst/>
          </a:prstGeom>
          <a:noFill/>
          <a:ln w="25400" cap="flat" cmpd="sng">
            <a:noFill/>
            <a:prstDash val="solid"/>
            <a:round/>
          </a:ln>
        </p:spPr>
      </p:pic>
      <p:sp>
        <p:nvSpPr>
          <p:cNvPr id="6" name="AutoShape 6"/>
          <p:cNvSpPr/>
          <p:nvPr/>
        </p:nvSpPr>
        <p:spPr>
          <a:xfrm>
            <a:off x="6477000" y="2032000"/>
            <a:ext cx="3810000" cy="635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25000"/>
              </a:lnSpc>
              <a:defRPr/>
            </a:pPr>
            <a:r>
              <a:rPr lang="en-US" sz="1300" b="1" i="0" u="none" strike="noStrike">
                <a:solidFill>
                  <a:srgbClr val="00E5FF"/>
                </a:solidFill>
                <a:latin typeface="Noto Sans SC"/>
                <a:ea typeface="Noto Sans SC"/>
                <a:cs typeface="Noto Sans SC"/>
                <a:sym typeface="Noto Sans SC"/>
              </a:rPr>
              <a:t>العمالقة الدولية: علامات تجارية قوية لكنها تعاني من آلام واضحة</a:t>
            </a:r>
            <a:endParaRPr lang="en-US" sz="1100"/>
          </a:p>
        </p:txBody>
      </p:sp>
      <p:sp>
        <p:nvSpPr>
          <p:cNvPr id="7" name="AutoShape 7"/>
          <p:cNvSpPr/>
          <p:nvPr/>
        </p:nvSpPr>
        <p:spPr>
          <a:xfrm>
            <a:off x="6477000" y="2921000"/>
            <a:ext cx="4699000" cy="12065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08000"/>
              </a:lnSpc>
              <a:defRPr/>
            </a:pPr>
            <a:r>
              <a:rPr lang="en-US" sz="1200" b="0" i="0" u="none" strike="noStrike">
                <a:solidFill>
                  <a:srgbClr val="E5E7EB"/>
                </a:solidFill>
                <a:latin typeface="Noto Sans SC"/>
                <a:ea typeface="Noto Sans SC"/>
                <a:cs typeface="Noto Sans SC"/>
                <a:sym typeface="Noto Sans SC"/>
              </a:rPr>
              <a:t>علامات تجارية مثل كاتربيلر وساندفيك لها وعي عالٍ لكنها تعاني من</a:t>
            </a:r>
            <a:r>
              <a:rPr lang="en-US" sz="1200" b="1" i="0" u="none" strike="noStrike">
                <a:solidFill>
                  <a:srgbClr val="00E5FF"/>
                </a:solidFill>
                <a:latin typeface="Noto Sans SC"/>
                <a:ea typeface="Noto Sans SC"/>
                <a:cs typeface="Noto Sans SC"/>
                <a:sym typeface="Noto Sans SC"/>
              </a:rPr>
              <a:t>عدم المرونة والتكاليف العالية وعدم كفاية عمق الخدمات المحلية</a:t>
            </a:r>
            <a:r>
              <a:rPr lang="en-US" sz="1200" b="0" i="0" u="none" strike="noStrike">
                <a:solidFill>
                  <a:srgbClr val="E5E7EB"/>
                </a:solidFill>
                <a:latin typeface="Noto Sans SC"/>
                <a:ea typeface="Noto Sans SC"/>
                <a:cs typeface="Noto Sans SC"/>
                <a:sym typeface="Noto Sans SC"/>
              </a:rPr>
              <a:t>، مما يجعلها تواجه صعوبة في تلبية الاحتياجات المخصصة للمناجم الصغيرة والمتوسطة.</a:t>
            </a:r>
            <a:endParaRPr lang="en-US" sz="1100"/>
          </a:p>
        </p:txBody>
      </p:sp>
      <p:sp>
        <p:nvSpPr>
          <p:cNvPr id="8" name="AutoShape 8"/>
          <p:cNvSpPr/>
          <p:nvPr/>
        </p:nvSpPr>
        <p:spPr>
          <a:xfrm>
            <a:off x="6223000" y="4572000"/>
            <a:ext cx="5207000" cy="1651000"/>
          </a:xfrm>
          <a:prstGeom prst="roundRect">
            <a:avLst>
              <a:gd name="adj" fmla="val 0"/>
            </a:avLst>
          </a:prstGeom>
          <a:solidFill>
            <a:srgbClr val="00E5FF">
              <a:alpha val="10000"/>
            </a:srgbClr>
          </a:solidFill>
          <a:ln w="12700" cap="flat" cmpd="sng">
            <a:solidFill>
              <a:srgbClr val="00E5FF">
                <a:alpha val="50000"/>
              </a:srgbClr>
            </a:solidFill>
            <a:prstDash val="solid"/>
            <a:round/>
          </a:ln>
        </p:spPr>
        <p:txBody>
          <a:bodyPr vert="horz" wrap="square" lIns="0" tIns="0" rIns="0" bIns="0" rtlCol="0" anchor="ctr" anchorCtr="0"/>
          <a:lstStyle/>
          <a:p>
            <a:pPr algn="ctr">
              <a:defRPr/>
            </a:pPr>
          </a:p>
        </p:txBody>
      </p:sp>
      <p:pic>
        <p:nvPicPr>
          <p:cNvPr id="9" name="Picture 9"/>
          <p:cNvPicPr>
            <a:picLocks noChangeAspect="1"/>
          </p:cNvPicPr>
          <p:nvPr/>
        </p:nvPicPr>
        <p:blipFill>
          <a:blip r:embed="rId3"/>
          <a:srcRect/>
          <a:stretch>
            <a:fillRect/>
          </a:stretch>
        </p:blipFill>
        <p:spPr>
          <a:xfrm>
            <a:off x="10795000" y="4826000"/>
            <a:ext cx="406400" cy="406400"/>
          </a:xfrm>
          <a:prstGeom prst="rect">
            <a:avLst/>
          </a:prstGeom>
          <a:noFill/>
          <a:ln w="25400" cap="flat" cmpd="sng">
            <a:noFill/>
            <a:prstDash val="solid"/>
            <a:round/>
          </a:ln>
        </p:spPr>
      </p:pic>
      <p:sp>
        <p:nvSpPr>
          <p:cNvPr id="10" name="AutoShape 10"/>
          <p:cNvSpPr/>
          <p:nvPr/>
        </p:nvSpPr>
        <p:spPr>
          <a:xfrm>
            <a:off x="6477000" y="4800600"/>
            <a:ext cx="4191000" cy="508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25000"/>
              </a:lnSpc>
              <a:defRPr/>
            </a:pPr>
            <a:r>
              <a:rPr lang="en-US" sz="1400" b="1" i="0" u="none" strike="noStrike">
                <a:solidFill>
                  <a:srgbClr val="FFFFFF"/>
                </a:solidFill>
                <a:latin typeface="Noto Sans SC"/>
                <a:ea typeface="Noto Sans SC"/>
                <a:cs typeface="Noto Sans SC"/>
                <a:sym typeface="Noto Sans SC"/>
              </a:rPr>
              <a:t>مزايا يو تشيانغ: التميز الفني + المرونة القصوى</a:t>
            </a:r>
            <a:endParaRPr lang="en-US" sz="1100"/>
          </a:p>
        </p:txBody>
      </p:sp>
      <p:sp>
        <p:nvSpPr>
          <p:cNvPr id="11" name="AutoShape 11"/>
          <p:cNvSpPr/>
          <p:nvPr/>
        </p:nvSpPr>
        <p:spPr>
          <a:xfrm>
            <a:off x="6477000" y="5397500"/>
            <a:ext cx="4699000" cy="762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00000"/>
              </a:lnSpc>
              <a:defRPr/>
            </a:pPr>
            <a:r>
              <a:rPr lang="en-US" sz="1200" b="0" i="0" u="none" strike="noStrike">
                <a:solidFill>
                  <a:srgbClr val="D1D5DB"/>
                </a:solidFill>
                <a:latin typeface="Noto Sans SC"/>
                <a:ea typeface="Noto Sans SC"/>
                <a:cs typeface="Noto Sans SC"/>
                <a:sym typeface="Noto Sans SC"/>
              </a:rPr>
              <a:t>نحن متخصصون في تبريد المناجم العميقة والذكاء الاصطناعي للإنترنت الأشياء، ونحمل براءات اختراع تقنية أساسية، مما يشكل حاجزًا تنافسيًا فريدًا؛ لدينا أيضًا مزايا تكلفة كبيرة وقدرات تخصيص سريعة الاستجابة.</a:t>
            </a:r>
            <a:endParaRPr lang="en-US" sz="1100"/>
          </a:p>
        </p:txBody>
      </p:sp>
      <p:sp>
        <p:nvSpPr>
          <p:cNvPr id="12" name="AutoShape 12"/>
          <p:cNvSpPr/>
          <p:nvPr/>
        </p:nvSpPr>
        <p:spPr>
          <a:xfrm>
            <a:off x="762000" y="1651000"/>
            <a:ext cx="5207000" cy="2667000"/>
          </a:xfrm>
          <a:prstGeom prst="roundRect">
            <a:avLst>
              <a:gd name="adj" fmla="val 0"/>
            </a:avLst>
          </a:prstGeom>
          <a:solidFill>
            <a:srgbClr val="FFFFFF">
              <a:alpha val="8000"/>
            </a:srgbClr>
          </a:solidFill>
          <a:ln w="12700" cap="flat" cmpd="sng">
            <a:solidFill>
              <a:srgbClr val="00E5FF">
                <a:alpha val="30000"/>
              </a:srgbClr>
            </a:solidFill>
            <a:prstDash val="solid"/>
            <a:round/>
          </a:ln>
        </p:spPr>
        <p:txBody>
          <a:bodyPr vert="horz" wrap="square" lIns="0" tIns="0" rIns="0" bIns="0" rtlCol="0" anchor="ctr" anchorCtr="0"/>
          <a:lstStyle/>
          <a:p>
            <a:pPr algn="ctr">
              <a:defRPr/>
            </a:pPr>
          </a:p>
        </p:txBody>
      </p:sp>
      <p:pic>
        <p:nvPicPr>
          <p:cNvPr id="13" name="Picture 13"/>
          <p:cNvPicPr>
            <a:picLocks noChangeAspect="1"/>
          </p:cNvPicPr>
          <p:nvPr/>
        </p:nvPicPr>
        <p:blipFill>
          <a:blip r:embed="rId4"/>
          <a:srcRect/>
          <a:stretch>
            <a:fillRect/>
          </a:stretch>
        </p:blipFill>
        <p:spPr>
          <a:xfrm>
            <a:off x="5334000" y="1968500"/>
            <a:ext cx="406400" cy="406400"/>
          </a:xfrm>
          <a:prstGeom prst="rect">
            <a:avLst/>
          </a:prstGeom>
          <a:noFill/>
          <a:ln w="25400" cap="flat" cmpd="sng">
            <a:noFill/>
            <a:prstDash val="solid"/>
            <a:round/>
          </a:ln>
        </p:spPr>
      </p:pic>
      <p:sp>
        <p:nvSpPr>
          <p:cNvPr id="14" name="AutoShape 14"/>
          <p:cNvSpPr/>
          <p:nvPr/>
        </p:nvSpPr>
        <p:spPr>
          <a:xfrm>
            <a:off x="1016000" y="1905000"/>
            <a:ext cx="4191000" cy="635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25000"/>
              </a:lnSpc>
              <a:defRPr/>
            </a:pPr>
            <a:r>
              <a:rPr lang="en-US" sz="1400" b="1" i="0" u="none" strike="noStrike">
                <a:solidFill>
                  <a:srgbClr val="00E5FF"/>
                </a:solidFill>
                <a:latin typeface="Noto Sans SC"/>
                <a:ea typeface="Noto Sans SC"/>
                <a:cs typeface="Noto Sans SC"/>
                <a:sym typeface="Noto Sans SC"/>
              </a:rPr>
              <a:t>توظيف السوق: التركيز على الشرق الأوسط، تغطية كاملة للمراحل</a:t>
            </a:r>
            <a:endParaRPr lang="en-US" sz="1100"/>
          </a:p>
        </p:txBody>
      </p:sp>
      <p:sp>
        <p:nvSpPr>
          <p:cNvPr id="15" name="AutoShape 15"/>
          <p:cNvSpPr/>
          <p:nvPr/>
        </p:nvSpPr>
        <p:spPr>
          <a:xfrm>
            <a:off x="1016000" y="2667000"/>
            <a:ext cx="4699000" cy="1524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08000"/>
              </a:lnSpc>
              <a:defRPr/>
            </a:pPr>
            <a:r>
              <a:rPr lang="en-US" sz="1200" b="0" i="0" u="none" strike="noStrike">
                <a:solidFill>
                  <a:srgbClr val="E5E7EB"/>
                </a:solidFill>
                <a:latin typeface="Noto Sans SC"/>
                <a:ea typeface="Noto Sans SC"/>
                <a:cs typeface="Noto Sans SC"/>
                <a:sym typeface="Noto Sans SC"/>
              </a:rPr>
              <a:t>باعتبار الشرق الأوسط منطقة استراتيجية أساسية، نركز على خدمة</a:t>
            </a:r>
            <a:r>
              <a:rPr lang="en-US" sz="1200" b="1" i="0" u="none" strike="noStrike">
                <a:solidFill>
                  <a:srgbClr val="00E5FF"/>
                </a:solidFill>
                <a:latin typeface="Noto Sans SC"/>
                <a:ea typeface="Noto Sans SC"/>
                <a:cs typeface="Noto Sans SC"/>
                <a:sym typeface="Noto Sans SC"/>
              </a:rPr>
              <a:t>المجموعات المنجمية الكبيرة والشركات المنجمية الصغيرة والمتوسطة</a:t>
            </a:r>
            <a:r>
              <a:rPr lang="en-US" sz="1200" b="0" i="0" u="none" strike="noStrike">
                <a:solidFill>
                  <a:srgbClr val="E5E7EB"/>
                </a:solidFill>
                <a:latin typeface="Noto Sans SC"/>
                <a:ea typeface="Noto Sans SC"/>
                <a:cs typeface="Noto Sans SC"/>
                <a:sym typeface="Noto Sans SC"/>
              </a:rPr>
              <a:t>، ونقدم خدمات一站式 من المعدات الفردية إلى الحلول الكاملة لتلبية احتياجات العملاء في مختلف المستويات.</a:t>
            </a:r>
            <a:endParaRPr lang="en-US" sz="1100"/>
          </a:p>
        </p:txBody>
      </p:sp>
      <p:sp>
        <p:nvSpPr>
          <p:cNvPr id="16" name="AutoShape 16"/>
          <p:cNvSpPr/>
          <p:nvPr/>
        </p:nvSpPr>
        <p:spPr>
          <a:xfrm>
            <a:off x="762000" y="4572000"/>
            <a:ext cx="5207000" cy="1651000"/>
          </a:xfrm>
          <a:prstGeom prst="roundRect">
            <a:avLst>
              <a:gd name="adj" fmla="val 0"/>
            </a:avLst>
          </a:prstGeom>
          <a:solidFill>
            <a:srgbClr val="00E5FF">
              <a:alpha val="10000"/>
            </a:srgbClr>
          </a:solidFill>
          <a:ln w="12700" cap="flat" cmpd="sng">
            <a:solidFill>
              <a:srgbClr val="00E5FF">
                <a:alpha val="50000"/>
              </a:srgbClr>
            </a:solidFill>
            <a:prstDash val="solid"/>
            <a:round/>
          </a:ln>
        </p:spPr>
        <p:txBody>
          <a:bodyPr vert="horz" wrap="square" lIns="0" tIns="0" rIns="0" bIns="0" rtlCol="0" anchor="ctr" anchorCtr="0"/>
          <a:lstStyle/>
          <a:p>
            <a:pPr algn="ctr">
              <a:defRPr/>
            </a:pPr>
          </a:p>
        </p:txBody>
      </p:sp>
      <p:pic>
        <p:nvPicPr>
          <p:cNvPr id="17" name="Picture 17"/>
          <p:cNvPicPr>
            <a:picLocks noChangeAspect="1"/>
          </p:cNvPicPr>
          <p:nvPr/>
        </p:nvPicPr>
        <p:blipFill>
          <a:blip r:embed="rId5"/>
          <a:srcRect/>
          <a:stretch>
            <a:fillRect/>
          </a:stretch>
        </p:blipFill>
        <p:spPr>
          <a:xfrm>
            <a:off x="5334000" y="4826000"/>
            <a:ext cx="406400" cy="406400"/>
          </a:xfrm>
          <a:prstGeom prst="rect">
            <a:avLst/>
          </a:prstGeom>
          <a:noFill/>
          <a:ln w="25400" cap="flat" cmpd="sng">
            <a:noFill/>
            <a:prstDash val="solid"/>
            <a:round/>
          </a:ln>
        </p:spPr>
      </p:pic>
      <p:sp>
        <p:nvSpPr>
          <p:cNvPr id="18" name="AutoShape 18"/>
          <p:cNvSpPr/>
          <p:nvPr/>
        </p:nvSpPr>
        <p:spPr>
          <a:xfrm>
            <a:off x="1016000" y="4800600"/>
            <a:ext cx="4191000" cy="508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25000"/>
              </a:lnSpc>
              <a:defRPr/>
            </a:pPr>
            <a:r>
              <a:rPr lang="en-US" sz="1400" b="1" i="0" u="none" strike="noStrike">
                <a:solidFill>
                  <a:srgbClr val="FFFFFF"/>
                </a:solidFill>
                <a:latin typeface="Noto Sans SC"/>
                <a:ea typeface="Noto Sans SC"/>
                <a:cs typeface="Noto Sans SC"/>
                <a:sym typeface="Noto Sans SC"/>
              </a:rPr>
              <a:t>الاستراتيجية الأساسية: التكنولوجيا كمخنقة، القيمة كمدرع</a:t>
            </a:r>
            <a:endParaRPr lang="en-US" sz="1100"/>
          </a:p>
        </p:txBody>
      </p:sp>
      <p:sp>
        <p:nvSpPr>
          <p:cNvPr id="19" name="AutoShape 19"/>
          <p:cNvSpPr/>
          <p:nvPr/>
        </p:nvSpPr>
        <p:spPr>
          <a:xfrm>
            <a:off x="1016000" y="5397500"/>
            <a:ext cx="4699000" cy="762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00000"/>
              </a:lnSpc>
              <a:defRPr/>
            </a:pPr>
            <a:r>
              <a:rPr lang="en-US" sz="1200" b="0" i="0" u="none" strike="noStrike">
                <a:solidFill>
                  <a:srgbClr val="D1D5DB"/>
                </a:solidFill>
                <a:latin typeface="Noto Sans SC"/>
                <a:ea typeface="Noto Sans SC"/>
                <a:cs typeface="Noto Sans SC"/>
                <a:sym typeface="Noto Sans SC"/>
              </a:rPr>
              <a:t>باستخدام التكنولوجيا الرائدة والخدمة عالية الجودة كنقطة دخول، نبني حاجزًا دفاعيًا بكفاءة تكلفة تنافسية عالية، وندخل الفجوات السوقية بدقة ونخلق قيمة أساسية لا يمكن استبدالها.</a:t>
            </a:r>
            <a:endParaRPr lang="en-US" sz="11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7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762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25000"/>
              </a:lnSpc>
              <a:defRPr/>
            </a:pPr>
            <a:r>
              <a:rPr lang="en-US" sz="2200" b="1" i="0" u="none" strike="noStrike">
                <a:solidFill>
                  <a:srgbClr val="FFFFFF"/>
                </a:solidFill>
                <a:latin typeface="Noto Sans SC"/>
                <a:ea typeface="Noto Sans SC"/>
                <a:cs typeface="Noto Sans SC"/>
                <a:sym typeface="Noto Sans SC"/>
              </a:rPr>
              <a:t>استراتيجية دخول السوق: دبي كمركز، السعودية كقلب</a:t>
            </a:r>
            <a:endParaRPr lang="en-US" sz="1100"/>
          </a:p>
        </p:txBody>
      </p:sp>
      <p:sp>
        <p:nvSpPr>
          <p:cNvPr id="4" name="AutoShape 4"/>
          <p:cNvSpPr/>
          <p:nvPr/>
        </p:nvSpPr>
        <p:spPr>
          <a:xfrm>
            <a:off x="762000" y="1651000"/>
            <a:ext cx="10668000" cy="1206500"/>
          </a:xfrm>
          <a:prstGeom prst="roundRect">
            <a:avLst>
              <a:gd name="adj" fmla="val 0"/>
            </a:avLst>
          </a:prstGeom>
          <a:solidFill>
            <a:srgbClr val="00E5FF">
              <a:alpha val="12000"/>
            </a:srgbClr>
          </a:solidFill>
          <a:ln w="12700" cap="flat" cmpd="sng">
            <a:solidFill>
              <a:srgbClr val="00E5FF">
                <a:alpha val="40000"/>
              </a:srgbClr>
            </a:solidFill>
            <a:prstDash val="solid"/>
            <a:round/>
          </a:ln>
        </p:spPr>
        <p:txBody>
          <a:bodyPr vert="horz" wrap="square" lIns="63500" tIns="63500" rIns="63500" bIns="63500" rtlCol="0" anchor="ctr"/>
          <a:lstStyle/>
          <a:p>
            <a:pPr algn="ctr">
              <a:defRPr/>
            </a:pPr>
          </a:p>
        </p:txBody>
      </p:sp>
      <p:sp>
        <p:nvSpPr>
          <p:cNvPr id="5" name="AutoShape 5"/>
          <p:cNvSpPr/>
          <p:nvPr/>
        </p:nvSpPr>
        <p:spPr>
          <a:xfrm>
            <a:off x="1016000" y="1778000"/>
            <a:ext cx="10160000" cy="1143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00000"/>
              </a:lnSpc>
              <a:defRPr/>
            </a:pPr>
            <a:r>
              <a:rPr lang="en-US" sz="1400" b="1" i="0" u="none" strike="noStrike">
                <a:solidFill>
                  <a:srgbClr val="00E5FF"/>
                </a:solidFill>
                <a:latin typeface="Noto Sans SC"/>
                <a:ea typeface="Noto Sans SC"/>
                <a:cs typeface="Noto Sans SC"/>
                <a:sym typeface="Noto Sans SC"/>
              </a:rPr>
              <a:t>الاستراتيجية الأساسية: المقر الإقليمي للتخطيط العام، التوزيع المحلي للاختراق</a:t>
            </a:r>
            <a:endParaRPr lang="en-US" sz="1100"/>
          </a:p>
          <a:p>
            <a:pPr marL="0" indent="0" algn="r">
              <a:lnSpc>
                <a:spcPct val="100000"/>
              </a:lnSpc>
            </a:pPr>
            <a:r>
              <a:rPr lang="en-US" sz="1200" b="0" i="0" u="none" strike="noStrike">
                <a:solidFill>
                  <a:srgbClr val="E5E7EB"/>
                </a:solidFill>
                <a:latin typeface="Noto Sans SC"/>
                <a:ea typeface="Noto Sans SC"/>
                <a:cs typeface="Noto Sans SC"/>
                <a:sym typeface="Noto Sans SC"/>
              </a:rPr>
              <a:t>اعتمد نموذج "المقر الإقليمي + التوزيع المحلي"، مع دبي كمركز تخطيط استراتيجي يشع في كامل سوق الشرق الأوسط؛ اتخذ السعودية كسوق هدف رئيسي، وتحقق الاختراق السريع والتغطية العميقة من خلال شبكة توزيع موضعية.</a:t>
            </a:r>
            <a:endParaRPr lang="en-US" sz="1200" b="0" i="0" u="none" strike="noStrike">
              <a:solidFill>
                <a:srgbClr val="E5E7EB"/>
              </a:solidFill>
              <a:latin typeface="Noto Sans SC"/>
              <a:ea typeface="Noto Sans SC"/>
              <a:cs typeface="Noto Sans SC"/>
              <a:sym typeface="Noto Sans SC"/>
            </a:endParaRPr>
          </a:p>
        </p:txBody>
      </p:sp>
      <p:sp>
        <p:nvSpPr>
          <p:cNvPr id="6" name="AutoShape 6"/>
          <p:cNvSpPr/>
          <p:nvPr/>
        </p:nvSpPr>
        <p:spPr>
          <a:xfrm>
            <a:off x="6223000" y="3175000"/>
            <a:ext cx="5207000" cy="2476500"/>
          </a:xfrm>
          <a:prstGeom prst="roundRect">
            <a:avLst>
              <a:gd name="adj" fmla="val 0"/>
            </a:avLst>
          </a:prstGeom>
          <a:solidFill>
            <a:srgbClr val="FFFFFF">
              <a:alpha val="8000"/>
            </a:srgbClr>
          </a:solidFill>
          <a:ln w="12700" cap="flat" cmpd="sng">
            <a:solidFill>
              <a:srgbClr val="00E5FF">
                <a:alpha val="25000"/>
              </a:srgbClr>
            </a:solidFill>
            <a:prstDash val="solid"/>
            <a:round/>
          </a:ln>
        </p:spPr>
        <p:txBody>
          <a:bodyPr vert="horz" wrap="square" lIns="0" tIns="0" rIns="0" bIns="0" rtlCol="0" anchor="ctr" anchorCtr="0"/>
          <a:lstStyle/>
          <a:p>
            <a:pPr algn="ctr">
              <a:defRPr/>
            </a:pPr>
          </a:p>
        </p:txBody>
      </p:sp>
      <p:pic>
        <p:nvPicPr>
          <p:cNvPr id="7" name="Picture 7"/>
          <p:cNvPicPr>
            <a:picLocks noChangeAspect="1"/>
          </p:cNvPicPr>
          <p:nvPr/>
        </p:nvPicPr>
        <p:blipFill>
          <a:blip r:embed="rId2"/>
          <a:srcRect/>
          <a:stretch>
            <a:fillRect/>
          </a:stretch>
        </p:blipFill>
        <p:spPr>
          <a:xfrm>
            <a:off x="10820400" y="3429000"/>
            <a:ext cx="355600" cy="355600"/>
          </a:xfrm>
          <a:prstGeom prst="rect">
            <a:avLst/>
          </a:prstGeom>
          <a:noFill/>
          <a:ln w="25400" cap="flat" cmpd="sng">
            <a:noFill/>
            <a:prstDash val="solid"/>
            <a:round/>
          </a:ln>
        </p:spPr>
      </p:pic>
      <p:sp>
        <p:nvSpPr>
          <p:cNvPr id="8" name="AutoShape 8"/>
          <p:cNvSpPr/>
          <p:nvPr/>
        </p:nvSpPr>
        <p:spPr>
          <a:xfrm>
            <a:off x="6477000" y="3429000"/>
            <a:ext cx="4191000" cy="381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25000"/>
              </a:lnSpc>
              <a:defRPr/>
            </a:pPr>
            <a:r>
              <a:rPr lang="en-US" sz="1400" b="1" i="0" u="none" strike="noStrike">
                <a:solidFill>
                  <a:srgbClr val="FFFFFF"/>
                </a:solidFill>
                <a:latin typeface="Noto Sans SC"/>
                <a:ea typeface="Noto Sans SC"/>
                <a:cs typeface="Noto Sans SC"/>
                <a:sym typeface="Noto Sans SC"/>
              </a:rPr>
              <a:t>المرحلة الأولى: إنشاء المقر الإقليمي في دبي</a:t>
            </a:r>
            <a:endParaRPr lang="en-US" sz="1100"/>
          </a:p>
        </p:txBody>
      </p:sp>
      <p:cxnSp>
        <p:nvCxnSpPr>
          <p:cNvPr id="9" name="Connector 9"/>
          <p:cNvCxnSpPr/>
          <p:nvPr/>
        </p:nvCxnSpPr>
        <p:spPr>
          <a:xfrm rot="-9291">
            <a:off x="6477009" y="3956050"/>
            <a:ext cx="4699000" cy="12700"/>
          </a:xfrm>
          <a:prstGeom prst="straightConnector1">
            <a:avLst/>
          </a:prstGeom>
          <a:solidFill>
            <a:srgbClr val="DEE0E3">
              <a:alpha val="100000"/>
            </a:srgbClr>
          </a:solidFill>
          <a:ln w="12700" cap="flat" cmpd="sng">
            <a:solidFill>
              <a:srgbClr val="FFFFFF">
                <a:alpha val="15000"/>
              </a:srgbClr>
            </a:solidFill>
            <a:prstDash val="solid"/>
            <a:round/>
            <a:headEnd type="none" w="med" len="med"/>
            <a:tailEnd type="none" w="med" len="med"/>
          </a:ln>
        </p:spPr>
      </p:cxnSp>
      <p:sp>
        <p:nvSpPr>
          <p:cNvPr id="10" name="AutoShape 10"/>
          <p:cNvSpPr/>
          <p:nvPr/>
        </p:nvSpPr>
        <p:spPr>
          <a:xfrm>
            <a:off x="6477000" y="4127500"/>
            <a:ext cx="4699000" cy="1524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08000"/>
              </a:lnSpc>
              <a:defRPr/>
            </a:pPr>
            <a:r>
              <a:rPr lang="en-US" sz="1200" b="1" i="0" u="none" strike="noStrike">
                <a:solidFill>
                  <a:srgbClr val="00E5FF"/>
                </a:solidFill>
                <a:latin typeface="Noto Sans SC"/>
                <a:ea typeface="Noto Sans SC"/>
                <a:cs typeface="Noto Sans SC"/>
                <a:sym typeface="Noto Sans SC"/>
              </a:rPr>
              <a:t>الوظيفة الاستراتيجية:</a:t>
            </a:r>
            <a:r>
              <a:rPr lang="en-US" sz="1100" b="0" i="0" u="none" strike="noStrike">
                <a:solidFill>
                  <a:srgbClr val="D1D5DB"/>
                </a:solidFill>
                <a:latin typeface="Noto Sans SC"/>
                <a:ea typeface="Noto Sans SC"/>
                <a:cs typeface="Noto Sans SC"/>
                <a:sym typeface="Noto Sans SC"/>
              </a:rPr>
              <a:t>سجل شركة في منطقة دبي التجارية الحرة لاست hưởng الحوافز الضريبية وسياسات التجارة الحرة. كمقر إقليمي استراتيجي، هو مسؤول عن التخطيط السوقي وإدارة المبيعات وتخزين اللوجستيات والخدمة بعد البيع، ويشع في الدول المجاورة.</a:t>
            </a:r>
            <a:endParaRPr lang="en-US" sz="1100"/>
          </a:p>
        </p:txBody>
      </p:sp>
      <p:sp>
        <p:nvSpPr>
          <p:cNvPr id="11" name="AutoShape 11"/>
          <p:cNvSpPr/>
          <p:nvPr/>
        </p:nvSpPr>
        <p:spPr>
          <a:xfrm>
            <a:off x="762000" y="3175000"/>
            <a:ext cx="5207000" cy="2476500"/>
          </a:xfrm>
          <a:prstGeom prst="roundRect">
            <a:avLst>
              <a:gd name="adj" fmla="val 0"/>
            </a:avLst>
          </a:prstGeom>
          <a:solidFill>
            <a:srgbClr val="FFFFFF">
              <a:alpha val="8000"/>
            </a:srgbClr>
          </a:solidFill>
          <a:ln w="12700" cap="flat" cmpd="sng">
            <a:solidFill>
              <a:srgbClr val="00E5FF">
                <a:alpha val="25000"/>
              </a:srgbClr>
            </a:solidFill>
            <a:prstDash val="solid"/>
            <a:round/>
          </a:ln>
        </p:spPr>
        <p:txBody>
          <a:bodyPr vert="horz" wrap="square" lIns="0" tIns="0" rIns="0" bIns="0" rtlCol="0" anchor="ctr" anchorCtr="0"/>
          <a:lstStyle/>
          <a:p>
            <a:pPr algn="ctr">
              <a:defRPr/>
            </a:pPr>
          </a:p>
        </p:txBody>
      </p:sp>
      <p:pic>
        <p:nvPicPr>
          <p:cNvPr id="12" name="Picture 12"/>
          <p:cNvPicPr>
            <a:picLocks noChangeAspect="1"/>
          </p:cNvPicPr>
          <p:nvPr/>
        </p:nvPicPr>
        <p:blipFill>
          <a:blip r:embed="rId3"/>
          <a:srcRect/>
          <a:stretch>
            <a:fillRect/>
          </a:stretch>
        </p:blipFill>
        <p:spPr>
          <a:xfrm>
            <a:off x="5359400" y="3429000"/>
            <a:ext cx="355600" cy="355600"/>
          </a:xfrm>
          <a:prstGeom prst="rect">
            <a:avLst/>
          </a:prstGeom>
          <a:noFill/>
          <a:ln w="25400" cap="flat" cmpd="sng">
            <a:noFill/>
            <a:prstDash val="solid"/>
            <a:round/>
          </a:ln>
        </p:spPr>
      </p:pic>
      <p:sp>
        <p:nvSpPr>
          <p:cNvPr id="13" name="AutoShape 13"/>
          <p:cNvSpPr/>
          <p:nvPr/>
        </p:nvSpPr>
        <p:spPr>
          <a:xfrm>
            <a:off x="1016000" y="3429000"/>
            <a:ext cx="4191000" cy="381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25000"/>
              </a:lnSpc>
              <a:defRPr/>
            </a:pPr>
            <a:r>
              <a:rPr lang="en-US" sz="1400" b="1" i="0" u="none" strike="noStrike">
                <a:solidFill>
                  <a:srgbClr val="FFFFFF"/>
                </a:solidFill>
                <a:latin typeface="Noto Sans SC"/>
                <a:ea typeface="Noto Sans SC"/>
                <a:cs typeface="Noto Sans SC"/>
                <a:sym typeface="Noto Sans SC"/>
              </a:rPr>
              <a:t>المرحلة الثانية: تطوير التوزيع المحلي في السعودية</a:t>
            </a:r>
            <a:endParaRPr lang="en-US" sz="1100"/>
          </a:p>
        </p:txBody>
      </p:sp>
      <p:cxnSp>
        <p:nvCxnSpPr>
          <p:cNvPr id="14" name="Connector 14"/>
          <p:cNvCxnSpPr/>
          <p:nvPr/>
        </p:nvCxnSpPr>
        <p:spPr>
          <a:xfrm rot="-9291">
            <a:off x="1016009" y="3956050"/>
            <a:ext cx="4699000" cy="12700"/>
          </a:xfrm>
          <a:prstGeom prst="straightConnector1">
            <a:avLst/>
          </a:prstGeom>
          <a:solidFill>
            <a:srgbClr val="DEE0E3">
              <a:alpha val="100000"/>
            </a:srgbClr>
          </a:solidFill>
          <a:ln w="12700" cap="flat" cmpd="sng">
            <a:solidFill>
              <a:srgbClr val="FFFFFF">
                <a:alpha val="15000"/>
              </a:srgbClr>
            </a:solidFill>
            <a:prstDash val="solid"/>
            <a:round/>
            <a:headEnd type="none" w="med" len="med"/>
            <a:tailEnd type="none" w="med" len="med"/>
          </a:ln>
        </p:spPr>
      </p:cxnSp>
      <p:sp>
        <p:nvSpPr>
          <p:cNvPr id="15" name="AutoShape 15"/>
          <p:cNvSpPr/>
          <p:nvPr/>
        </p:nvSpPr>
        <p:spPr>
          <a:xfrm>
            <a:off x="1016000" y="4127500"/>
            <a:ext cx="4699000" cy="1524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08000"/>
              </a:lnSpc>
              <a:defRPr/>
            </a:pPr>
            <a:r>
              <a:rPr lang="en-US" sz="1200" b="1" i="0" u="none" strike="noStrike">
                <a:solidFill>
                  <a:srgbClr val="00E5FF"/>
                </a:solidFill>
                <a:latin typeface="Noto Sans SC"/>
                <a:ea typeface="Noto Sans SC"/>
                <a:cs typeface="Noto Sans SC"/>
                <a:sym typeface="Noto Sans SC"/>
              </a:rPr>
              <a:t>اختيار التعاون:</a:t>
            </a:r>
            <a:r>
              <a:rPr lang="en-US" sz="1100" b="0" i="0" u="none" strike="noStrike">
                <a:solidFill>
                  <a:srgbClr val="D1D5DB"/>
                </a:solidFill>
                <a:latin typeface="Noto Sans SC"/>
                <a:ea typeface="Noto Sans SC"/>
                <a:cs typeface="Noto Sans SC"/>
                <a:sym typeface="Noto Sans SC"/>
              </a:rPr>
              <a:t>ابحث عن تعاون مع الشركات المحلية التي لديها علاقات عميقة مع العملاء وشبكات سوقية في قطاع المناجم السعودي. قدم تدريبًا على المنتجات ودعمًا سوقيًا وخدمات تقنية لاستكشاف السوق معًا وتحقيق الفائدة المتبادلة والنتيجة المفيدة للجميع.</a:t>
            </a:r>
            <a:endParaRPr lang="en-US" sz="1100"/>
          </a:p>
        </p:txBody>
      </p:sp>
      <p:sp>
        <p:nvSpPr>
          <p:cNvPr id="16" name="AutoShape 16"/>
          <p:cNvSpPr/>
          <p:nvPr/>
        </p:nvSpPr>
        <p:spPr>
          <a:xfrm>
            <a:off x="762000" y="6032500"/>
            <a:ext cx="10668000" cy="508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00000"/>
              </a:lnSpc>
              <a:defRPr/>
            </a:pPr>
            <a:r>
              <a:rPr lang="en-US" sz="1100" b="0" i="0" u="none" strike="noStrike">
                <a:solidFill>
                  <a:srgbClr val="00E5FF">
                    <a:alpha val="80000"/>
                  </a:srgbClr>
                </a:solidFill>
                <a:latin typeface="Noto Sans SC"/>
                <a:ea typeface="Noto Sans SC"/>
                <a:cs typeface="Noto Sans SC"/>
                <a:sym typeface="Noto Sans SC"/>
              </a:rPr>
              <a:t>الاندماج العميق في السوق المحلية، واستخدام مزايا دبي لربط الموارد العالمية، وتحويل مزايا الموزعين المحليين إلى مزايا سوقية، وتحقيق نمو عالي الجودة ومستدام.</a:t>
            </a:r>
            <a:endParaRPr lang="en-US" sz="11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7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889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00000"/>
              </a:lnSpc>
              <a:defRPr/>
            </a:pPr>
            <a:r>
              <a:rPr lang="en-US" sz="2200" b="1" i="0" u="none" strike="noStrike">
                <a:solidFill>
                  <a:srgbClr val="FFFFFF"/>
                </a:solidFill>
                <a:latin typeface="Noto Sans SC"/>
                <a:ea typeface="Noto Sans SC"/>
                <a:cs typeface="Noto Sans SC"/>
                <a:sym typeface="Noto Sans SC"/>
              </a:rPr>
              <a:t>مسار اكتساب العملاء المبتكر: مصفوفة التسويق عبر الوسائط الاجتماعية الجديدة</a:t>
            </a:r>
            <a:endParaRPr lang="en-US" sz="1100"/>
          </a:p>
        </p:txBody>
      </p:sp>
      <p:sp>
        <p:nvSpPr>
          <p:cNvPr id="4" name="AutoShape 4"/>
          <p:cNvSpPr/>
          <p:nvPr/>
        </p:nvSpPr>
        <p:spPr>
          <a:xfrm>
            <a:off x="762000" y="1714500"/>
            <a:ext cx="10668000" cy="762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08000"/>
              </a:lnSpc>
              <a:defRPr/>
            </a:pPr>
            <a:r>
              <a:rPr lang="en-US" sz="1300" b="1" i="0" u="none" strike="noStrike">
                <a:solidFill>
                  <a:srgbClr val="00E5FF"/>
                </a:solidFill>
                <a:latin typeface="Noto Sans SC"/>
                <a:ea typeface="Noto Sans SC"/>
                <a:cs typeface="Noto Sans SC"/>
                <a:sym typeface="Noto Sans SC"/>
              </a:rPr>
              <a:t>ابني مصفوفة وسائط اجتماعية جديدة متعددة القنوات وثلاثية الأبعاد للوصول بدقة إلى صانعي القرار الرئيسيين في صناعة المناجم في الشرق الأوسط وتحويل الفرص التجارية المحتملة بكفاءة.</a:t>
            </a:r>
            <a:endParaRPr lang="en-US" sz="1100"/>
          </a:p>
        </p:txBody>
      </p:sp>
      <p:sp>
        <p:nvSpPr>
          <p:cNvPr id="5" name="AutoShape 5"/>
          <p:cNvSpPr/>
          <p:nvPr/>
        </p:nvSpPr>
        <p:spPr>
          <a:xfrm>
            <a:off x="762000" y="2794000"/>
            <a:ext cx="3378200" cy="2286000"/>
          </a:xfrm>
          <a:prstGeom prst="roundRect">
            <a:avLst>
              <a:gd name="adj" fmla="val 0"/>
            </a:avLst>
          </a:prstGeom>
          <a:solidFill>
            <a:srgbClr val="00E5FF">
              <a:alpha val="8000"/>
            </a:srgbClr>
          </a:solidFill>
          <a:ln w="12700" cap="flat" cmpd="sng">
            <a:solidFill>
              <a:srgbClr val="00E5FF">
                <a:alpha val="25000"/>
              </a:srgbClr>
            </a:solidFill>
            <a:prstDash val="solid"/>
            <a:round/>
          </a:ln>
        </p:spPr>
        <p:txBody>
          <a:bodyPr vert="horz" wrap="square" lIns="63500" tIns="63500" rIns="63500" bIns="63500" rtlCol="0" anchor="ctr"/>
          <a:lstStyle/>
          <a:p>
            <a:pPr algn="ctr">
              <a:defRPr/>
            </a:pPr>
          </a:p>
        </p:txBody>
      </p:sp>
      <p:pic>
        <p:nvPicPr>
          <p:cNvPr id="6" name="Picture 6"/>
          <p:cNvPicPr>
            <a:picLocks noChangeAspect="1"/>
          </p:cNvPicPr>
          <p:nvPr/>
        </p:nvPicPr>
        <p:blipFill>
          <a:blip r:embed="rId2"/>
          <a:srcRect/>
          <a:stretch>
            <a:fillRect/>
          </a:stretch>
        </p:blipFill>
        <p:spPr>
          <a:xfrm>
            <a:off x="1016000" y="3022600"/>
            <a:ext cx="304800" cy="304800"/>
          </a:xfrm>
          <a:prstGeom prst="rect">
            <a:avLst/>
          </a:prstGeom>
          <a:noFill/>
          <a:ln w="25400" cap="flat" cmpd="sng">
            <a:noFill/>
            <a:prstDash val="solid"/>
            <a:round/>
          </a:ln>
        </p:spPr>
      </p:pic>
      <p:sp>
        <p:nvSpPr>
          <p:cNvPr id="7" name="AutoShape 7"/>
          <p:cNvSpPr/>
          <p:nvPr/>
        </p:nvSpPr>
        <p:spPr>
          <a:xfrm>
            <a:off x="1397000" y="2946400"/>
            <a:ext cx="2667000" cy="508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92000"/>
              </a:lnSpc>
              <a:defRPr/>
            </a:pPr>
            <a:r>
              <a:rPr lang="en-US" sz="1200" b="1" i="0" u="none" strike="noStrike">
                <a:solidFill>
                  <a:srgbClr val="00E5FF"/>
                </a:solidFill>
                <a:latin typeface="Noto Sans SC"/>
                <a:ea typeface="Noto Sans SC"/>
                <a:cs typeface="Noto Sans SC"/>
                <a:sym typeface="Noto Sans SC"/>
              </a:rPr>
              <a:t>03 المعارض عبر الإنترنت والتفاعل عبر البث المباشر</a:t>
            </a:r>
            <a:endParaRPr lang="en-US" sz="1100"/>
          </a:p>
        </p:txBody>
      </p:sp>
      <p:sp>
        <p:nvSpPr>
          <p:cNvPr id="8" name="AutoShape 8"/>
          <p:cNvSpPr/>
          <p:nvPr/>
        </p:nvSpPr>
        <p:spPr>
          <a:xfrm>
            <a:off x="1016000" y="3530600"/>
            <a:ext cx="2870200" cy="1524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08000"/>
              </a:lnSpc>
              <a:defRPr/>
            </a:pPr>
            <a:r>
              <a:rPr lang="en-US" sz="1100" b="0" i="0" u="none" strike="noStrike">
                <a:solidFill>
                  <a:srgbClr val="FFFFFF">
                    <a:alpha val="80000"/>
                  </a:srgbClr>
                </a:solidFill>
                <a:latin typeface="Noto Sans SC"/>
                <a:ea typeface="Noto Sans SC"/>
                <a:cs typeface="Noto Sans SC"/>
                <a:sym typeface="Noto Sans SC"/>
              </a:rPr>
              <a:t>شارك بنشاط في أكبر المعارض الدولية في الشرق الأوسط مثل GITEX، وسدِد بثًا مباشرًا لمنتجاتك عبر الإنترنت وحلقات دراسية تقنية، وتفاعل مع العملاء المحتملين في الوقت الفعلي، وأظهر أداء المنتج والقوة التقنية بصريًا، وزد من وعي العلامة التجارية.</a:t>
            </a:r>
            <a:endParaRPr lang="en-US" sz="1100"/>
          </a:p>
        </p:txBody>
      </p:sp>
      <p:sp>
        <p:nvSpPr>
          <p:cNvPr id="9" name="AutoShape 9"/>
          <p:cNvSpPr/>
          <p:nvPr/>
        </p:nvSpPr>
        <p:spPr>
          <a:xfrm>
            <a:off x="4406900" y="2794000"/>
            <a:ext cx="3378200" cy="2286000"/>
          </a:xfrm>
          <a:prstGeom prst="roundRect">
            <a:avLst>
              <a:gd name="adj" fmla="val 0"/>
            </a:avLst>
          </a:prstGeom>
          <a:solidFill>
            <a:srgbClr val="00E5FF">
              <a:alpha val="8000"/>
            </a:srgbClr>
          </a:solidFill>
          <a:ln w="12700" cap="flat" cmpd="sng">
            <a:solidFill>
              <a:srgbClr val="00E5FF">
                <a:alpha val="25000"/>
              </a:srgbClr>
            </a:solidFill>
            <a:prstDash val="solid"/>
            <a:round/>
          </a:ln>
        </p:spPr>
        <p:txBody>
          <a:bodyPr vert="horz" wrap="square" lIns="63500" tIns="63500" rIns="63500" bIns="63500" rtlCol="0" anchor="ctr"/>
          <a:lstStyle/>
          <a:p>
            <a:pPr algn="ctr">
              <a:defRPr/>
            </a:pPr>
          </a:p>
        </p:txBody>
      </p:sp>
      <p:pic>
        <p:nvPicPr>
          <p:cNvPr id="10" name="Picture 10"/>
          <p:cNvPicPr>
            <a:picLocks noChangeAspect="1"/>
          </p:cNvPicPr>
          <p:nvPr/>
        </p:nvPicPr>
        <p:blipFill>
          <a:blip r:embed="rId3"/>
          <a:srcRect/>
          <a:stretch>
            <a:fillRect/>
          </a:stretch>
        </p:blipFill>
        <p:spPr>
          <a:xfrm>
            <a:off x="4660900" y="3022600"/>
            <a:ext cx="304800" cy="304800"/>
          </a:xfrm>
          <a:prstGeom prst="rect">
            <a:avLst/>
          </a:prstGeom>
          <a:noFill/>
          <a:ln w="25400" cap="flat" cmpd="sng">
            <a:noFill/>
            <a:prstDash val="solid"/>
            <a:round/>
          </a:ln>
        </p:spPr>
      </p:pic>
      <p:sp>
        <p:nvSpPr>
          <p:cNvPr id="11" name="AutoShape 11"/>
          <p:cNvSpPr/>
          <p:nvPr/>
        </p:nvSpPr>
        <p:spPr>
          <a:xfrm>
            <a:off x="5016500" y="2946400"/>
            <a:ext cx="2667000" cy="508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92000"/>
              </a:lnSpc>
              <a:defRPr/>
            </a:pPr>
            <a:r>
              <a:rPr lang="en-US" sz="1100" b="1" i="0" u="none" strike="noStrike">
                <a:solidFill>
                  <a:srgbClr val="00E5FF"/>
                </a:solidFill>
                <a:latin typeface="Noto Sans SC"/>
                <a:ea typeface="Noto Sans SC"/>
                <a:cs typeface="Noto Sans SC"/>
                <a:sym typeface="Noto Sans SC"/>
              </a:rPr>
              <a:t>02 الموقع الرسمي متعدد اللغات وتخطيط تحسين محركات البحث (SEO)</a:t>
            </a:r>
            <a:endParaRPr lang="en-US" sz="1100"/>
          </a:p>
        </p:txBody>
      </p:sp>
      <p:sp>
        <p:nvSpPr>
          <p:cNvPr id="12" name="AutoShape 12"/>
          <p:cNvSpPr/>
          <p:nvPr/>
        </p:nvSpPr>
        <p:spPr>
          <a:xfrm>
            <a:off x="4660900" y="3530600"/>
            <a:ext cx="2870200" cy="1524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08000"/>
              </a:lnSpc>
              <a:defRPr/>
            </a:pPr>
            <a:r>
              <a:rPr lang="en-US" sz="1100" b="0" i="0" u="none" strike="noStrike">
                <a:solidFill>
                  <a:srgbClr val="FFFFFF">
                    <a:alpha val="80000"/>
                  </a:srgbClr>
                </a:solidFill>
                <a:latin typeface="Noto Sans SC"/>
                <a:ea typeface="Noto Sans SC"/>
                <a:cs typeface="Noto Sans SC"/>
                <a:sym typeface="Noto Sans SC"/>
              </a:rPr>
              <a:t>ابني مواقع ويب رسمية متعددة اللغات باللغة الإنجليزية والعربية، وقم بتحسين المحتوى الموضعي وتخطيط SEO لسوق الشرق الأوسط، وطور الترقيم على محركات البحث مثل جوجل، واكتسب حركة مرور عضوية دقيقة.</a:t>
            </a:r>
            <a:endParaRPr lang="en-US" sz="1100"/>
          </a:p>
        </p:txBody>
      </p:sp>
      <p:sp>
        <p:nvSpPr>
          <p:cNvPr id="13" name="AutoShape 13"/>
          <p:cNvSpPr/>
          <p:nvPr/>
        </p:nvSpPr>
        <p:spPr>
          <a:xfrm>
            <a:off x="8051800" y="2794000"/>
            <a:ext cx="3378200" cy="2286000"/>
          </a:xfrm>
          <a:prstGeom prst="roundRect">
            <a:avLst>
              <a:gd name="adj" fmla="val 0"/>
            </a:avLst>
          </a:prstGeom>
          <a:solidFill>
            <a:srgbClr val="00E5FF">
              <a:alpha val="8000"/>
            </a:srgbClr>
          </a:solidFill>
          <a:ln w="12700" cap="flat" cmpd="sng">
            <a:solidFill>
              <a:srgbClr val="00E5FF">
                <a:alpha val="25000"/>
              </a:srgbClr>
            </a:solidFill>
            <a:prstDash val="solid"/>
            <a:round/>
          </a:ln>
        </p:spPr>
        <p:txBody>
          <a:bodyPr vert="horz" wrap="square" lIns="63500" tIns="63500" rIns="63500" bIns="63500" rtlCol="0" anchor="ctr"/>
          <a:lstStyle/>
          <a:p>
            <a:pPr algn="ctr">
              <a:defRPr/>
            </a:pPr>
          </a:p>
        </p:txBody>
      </p:sp>
      <p:pic>
        <p:nvPicPr>
          <p:cNvPr id="14" name="Picture 14"/>
          <p:cNvPicPr>
            <a:picLocks noChangeAspect="1"/>
          </p:cNvPicPr>
          <p:nvPr/>
        </p:nvPicPr>
        <p:blipFill>
          <a:blip r:embed="rId4"/>
          <a:srcRect/>
          <a:stretch>
            <a:fillRect/>
          </a:stretch>
        </p:blipFill>
        <p:spPr>
          <a:xfrm>
            <a:off x="8305800" y="3022600"/>
            <a:ext cx="304800" cy="304800"/>
          </a:xfrm>
          <a:prstGeom prst="rect">
            <a:avLst/>
          </a:prstGeom>
          <a:noFill/>
          <a:ln w="25400" cap="flat" cmpd="sng">
            <a:noFill/>
            <a:prstDash val="solid"/>
            <a:round/>
          </a:ln>
        </p:spPr>
      </p:pic>
      <p:sp>
        <p:nvSpPr>
          <p:cNvPr id="15" name="AutoShape 15"/>
          <p:cNvSpPr/>
          <p:nvPr/>
        </p:nvSpPr>
        <p:spPr>
          <a:xfrm>
            <a:off x="8661400" y="2946400"/>
            <a:ext cx="2667000" cy="508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92000"/>
              </a:lnSpc>
              <a:defRPr/>
            </a:pPr>
            <a:r>
              <a:rPr lang="en-US" sz="1300" b="1" i="0" u="none" strike="noStrike">
                <a:solidFill>
                  <a:srgbClr val="00E5FF"/>
                </a:solidFill>
                <a:latin typeface="Noto Sans SC"/>
                <a:ea typeface="Noto Sans SC"/>
                <a:cs typeface="Noto Sans SC"/>
                <a:sym typeface="Noto Sans SC"/>
              </a:rPr>
              <a:t>01 التسويق الاحترافي على لينكدإن</a:t>
            </a:r>
            <a:endParaRPr lang="en-US" sz="1100"/>
          </a:p>
        </p:txBody>
      </p:sp>
      <p:sp>
        <p:nvSpPr>
          <p:cNvPr id="16" name="AutoShape 16"/>
          <p:cNvSpPr/>
          <p:nvPr/>
        </p:nvSpPr>
        <p:spPr>
          <a:xfrm>
            <a:off x="8305800" y="3530600"/>
            <a:ext cx="2870200" cy="1524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08000"/>
              </a:lnSpc>
              <a:defRPr/>
            </a:pPr>
            <a:r>
              <a:rPr lang="en-US" sz="1100" b="0" i="0" u="none" strike="noStrike">
                <a:solidFill>
                  <a:srgbClr val="FFFFFF">
                    <a:alpha val="80000"/>
                  </a:srgbClr>
                </a:solidFill>
                <a:latin typeface="Noto Sans SC"/>
                <a:ea typeface="Noto Sans SC"/>
                <a:cs typeface="Noto Sans SC"/>
                <a:sym typeface="Noto Sans SC"/>
              </a:rPr>
              <a:t>نشر مقالات تقنية عالية الجودة وحالات منتجات ورؤى صناعية، واستهدف بدقة المحترفين مثل مهندسي المناجم ومديري المشتريات، وبني صورة علامة تجارية احترافية، واكتسب عقود مبيعات عالية الجودة.</a:t>
            </a:r>
            <a:endParaRPr lang="en-US" sz="1100"/>
          </a:p>
        </p:txBody>
      </p:sp>
      <p:sp>
        <p:nvSpPr>
          <p:cNvPr id="17" name="AutoShape 17"/>
          <p:cNvSpPr/>
          <p:nvPr/>
        </p:nvSpPr>
        <p:spPr>
          <a:xfrm>
            <a:off x="762000" y="5334000"/>
            <a:ext cx="10668000" cy="1079500"/>
          </a:xfrm>
          <a:prstGeom prst="roundRect">
            <a:avLst>
              <a:gd name="adj" fmla="val 0"/>
            </a:avLst>
          </a:prstGeom>
          <a:solidFill>
            <a:srgbClr val="00E5FF">
              <a:alpha val="12000"/>
            </a:srgbClr>
          </a:solidFill>
          <a:ln w="12700" cap="flat" cmpd="sng">
            <a:solidFill>
              <a:srgbClr val="00E5FF">
                <a:alpha val="40000"/>
              </a:srgbClr>
            </a:solidFill>
            <a:prstDash val="solid"/>
            <a:round/>
          </a:ln>
        </p:spPr>
        <p:txBody>
          <a:bodyPr vert="horz" wrap="square" lIns="63500" tIns="63500" rIns="63500" bIns="63500" rtlCol="0" anchor="ctr"/>
          <a:lstStyle/>
          <a:p>
            <a:pPr algn="ctr">
              <a:defRPr/>
            </a:pPr>
          </a:p>
        </p:txBody>
      </p:sp>
      <p:sp>
        <p:nvSpPr>
          <p:cNvPr id="18" name="AutoShape 18"/>
          <p:cNvSpPr/>
          <p:nvPr/>
        </p:nvSpPr>
        <p:spPr>
          <a:xfrm>
            <a:off x="1016000" y="5461000"/>
            <a:ext cx="10160000" cy="889000"/>
          </a:xfrm>
          <a:prstGeom prst="roundRect">
            <a:avLst>
              <a:gd name="adj" fmla="val 0"/>
            </a:avLst>
          </a:prstGeom>
          <a:noFill/>
          <a:ln w="25400" cap="flat" cmpd="sng">
            <a:noFill/>
            <a:prstDash val="solid"/>
            <a:round/>
          </a:ln>
        </p:spPr>
        <p:txBody>
          <a:bodyPr vert="horz" wrap="square" lIns="0" tIns="0" rIns="0" bIns="0" rtlCol="0" anchor="ctr" anchorCtr="0"/>
          <a:lstStyle/>
          <a:p>
            <a:pPr marL="0" indent="0" algn="r">
              <a:lnSpc>
                <a:spcPct val="108000"/>
              </a:lnSpc>
              <a:defRPr/>
            </a:pPr>
            <a:r>
              <a:rPr lang="en-US" sz="1100" b="0" i="0" u="none" strike="noStrike">
                <a:solidFill>
                  <a:srgbClr val="FFFFFF">
                    <a:alpha val="90196"/>
                  </a:srgbClr>
                </a:solidFill>
                <a:latin typeface="Noto Sans SC"/>
                <a:ea typeface="Noto Sans SC"/>
                <a:cs typeface="Noto Sans SC"/>
                <a:sym typeface="Noto Sans SC"/>
              </a:rPr>
              <a:t>يمكن لهذه الاستراتيجية التسويقية عبر الوسائط الاجتماعية الجديدة أن تعزز بشكل فعال تأثير علامة الشركة التجارية في سوق الشرق الأوسط، وتحول المزايا الفنية إلى اعتراف سوقي، وتوفر تدفقًا مستمرًا من العقود العالية الجودة للمبيعات. إنها جزء مهم من استراتيجية الشركة الدولية وسوف تساعد الشركة على اكتساب قاعدة قوية في المنافسة السوقية الشديدة.</a:t>
            </a:r>
            <a:endParaRPr lang="en-US" sz="11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7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508000"/>
            <a:ext cx="10668000" cy="889000"/>
          </a:xfrm>
          <a:prstGeom prst="roundRect">
            <a:avLst>
              <a:gd name="adj" fmla="val 0"/>
            </a:avLst>
          </a:prstGeom>
          <a:noFill/>
          <a:ln w="25400" cap="flat" cmpd="sng">
            <a:noFill/>
            <a:prstDash val="solid"/>
            <a:round/>
          </a:ln>
        </p:spPr>
        <p:txBody>
          <a:bodyPr vert="horz" wrap="square" lIns="0" tIns="63500" rIns="0" bIns="63500" rtlCol="0" anchor="ctr" anchorCtr="0"/>
          <a:lstStyle/>
          <a:p>
            <a:pPr marL="0" indent="0" algn="r">
              <a:lnSpc>
                <a:spcPct val="125000"/>
              </a:lnSpc>
              <a:defRPr/>
            </a:pPr>
            <a:r>
              <a:rPr lang="en-US" sz="1800" b="1" i="0" u="none" strike="noStrike">
                <a:solidFill>
                  <a:srgbClr val="FFFFFF"/>
                </a:solidFill>
                <a:latin typeface="Noto Sans SC"/>
                <a:ea typeface="Noto Sans SC"/>
                <a:cs typeface="Noto Sans SC"/>
                <a:sym typeface="Noto Sans SC"/>
              </a:rPr>
              <a:t>مسار اكتساب العملاء المبتكر: تمكين المبيعات بموظفين رقمية ذي الذكاء الاصطناعي</a:t>
            </a:r>
            <a:endParaRPr lang="en-US" sz="1100"/>
          </a:p>
        </p:txBody>
      </p:sp>
      <p:sp>
        <p:nvSpPr>
          <p:cNvPr id="4" name="AutoShape 4"/>
          <p:cNvSpPr/>
          <p:nvPr/>
        </p:nvSpPr>
        <p:spPr>
          <a:xfrm>
            <a:off x="762000" y="1587500"/>
            <a:ext cx="10668000" cy="1079500"/>
          </a:xfrm>
          <a:prstGeom prst="roundRect">
            <a:avLst>
              <a:gd name="adj" fmla="val 0"/>
            </a:avLst>
          </a:prstGeom>
          <a:solidFill>
            <a:srgbClr val="00E5FF">
              <a:alpha val="10000"/>
            </a:srgbClr>
          </a:solidFill>
          <a:ln w="12700" cap="flat" cmpd="sng">
            <a:solidFill>
              <a:srgbClr val="00E5FF">
                <a:alpha val="25000"/>
              </a:srgbClr>
            </a:solidFill>
            <a:prstDash val="solid"/>
            <a:round/>
          </a:ln>
        </p:spPr>
        <p:txBody>
          <a:bodyPr vert="horz" wrap="square" lIns="0" tIns="0" rIns="0" bIns="0" rtlCol="0" anchor="ctr" anchorCtr="0"/>
          <a:lstStyle/>
          <a:p>
            <a:pPr algn="ctr">
              <a:defRPr/>
            </a:pPr>
          </a:p>
        </p:txBody>
      </p:sp>
      <p:sp>
        <p:nvSpPr>
          <p:cNvPr id="5" name="AutoShape 5"/>
          <p:cNvSpPr/>
          <p:nvPr/>
        </p:nvSpPr>
        <p:spPr>
          <a:xfrm>
            <a:off x="6096000" y="1714500"/>
            <a:ext cx="5080000" cy="889000"/>
          </a:xfrm>
          <a:prstGeom prst="roundRect">
            <a:avLst>
              <a:gd name="adj" fmla="val 0"/>
            </a:avLst>
          </a:prstGeom>
          <a:noFill/>
          <a:ln w="25400" cap="flat" cmpd="sng">
            <a:noFill/>
            <a:prstDash val="solid"/>
            <a:round/>
          </a:ln>
        </p:spPr>
        <p:txBody>
          <a:bodyPr vert="horz" wrap="square" lIns="0" tIns="63500" rIns="127000" bIns="63500" rtlCol="0" anchor="ctr" anchorCtr="0"/>
          <a:lstStyle/>
          <a:p>
            <a:pPr marL="0" indent="0" algn="r">
              <a:lnSpc>
                <a:spcPct val="100000"/>
              </a:lnSpc>
              <a:defRPr/>
            </a:pPr>
            <a:r>
              <a:rPr lang="en-US" sz="1400" b="1" i="0" u="none" strike="noStrike">
                <a:solidFill>
                  <a:srgbClr val="00E5FF"/>
                </a:solidFill>
                <a:latin typeface="Noto Sans SC"/>
                <a:ea typeface="Noto Sans SC"/>
                <a:cs typeface="Noto Sans SC"/>
                <a:sym typeface="Noto Sans SC"/>
              </a:rPr>
              <a:t>مدفوعة بالذكاء الاصطناعي: تحسين الكفاءة الذكية للعملية الكاملة</a:t>
            </a:r>
            <a:endParaRPr lang="en-US" sz="1100"/>
          </a:p>
        </p:txBody>
      </p:sp>
      <p:sp>
        <p:nvSpPr>
          <p:cNvPr id="6" name="AutoShape 6"/>
          <p:cNvSpPr/>
          <p:nvPr/>
        </p:nvSpPr>
        <p:spPr>
          <a:xfrm>
            <a:off x="1016000" y="1714500"/>
            <a:ext cx="4953000" cy="889000"/>
          </a:xfrm>
          <a:prstGeom prst="roundRect">
            <a:avLst>
              <a:gd name="adj" fmla="val 0"/>
            </a:avLst>
          </a:prstGeom>
          <a:noFill/>
          <a:ln w="25400" cap="flat" cmpd="sng">
            <a:noFill/>
            <a:prstDash val="solid"/>
            <a:round/>
          </a:ln>
        </p:spPr>
        <p:txBody>
          <a:bodyPr vert="horz" wrap="square" lIns="127000" tIns="63500" rIns="0" bIns="63500" rtlCol="0" anchor="ctr" anchorCtr="0"/>
          <a:lstStyle/>
          <a:p>
            <a:pPr marL="0" indent="0" algn="r">
              <a:lnSpc>
                <a:spcPct val="100000"/>
              </a:lnSpc>
              <a:defRPr/>
            </a:pPr>
            <a:r>
              <a:rPr lang="en-US" sz="1100" b="0" i="0" u="none" strike="noStrike">
                <a:solidFill>
                  <a:srgbClr val="FFFFFF">
                    <a:alpha val="80000"/>
                  </a:srgbClr>
                </a:solidFill>
                <a:latin typeface="Noto Sans SC"/>
                <a:ea typeface="Noto Sans SC"/>
                <a:cs typeface="Noto Sans SC"/>
                <a:sym typeface="Noto Sans SC"/>
              </a:rPr>
              <a:t>أعد هيكلة نموذج المبيعات التقليدي، وأحرر الموارد البشرية من الفحص والتتبع الملخبط، وركز على التنقيب العميق وتحويل العملاء عالي القيمة، واحقق الذكاء الاصطناعي والتحكم الآلي الشامل لعملية المبيعات.</a:t>
            </a:r>
            <a:endParaRPr lang="en-US" sz="1100"/>
          </a:p>
        </p:txBody>
      </p:sp>
      <p:sp>
        <p:nvSpPr>
          <p:cNvPr id="7" name="AutoShape 7"/>
          <p:cNvSpPr/>
          <p:nvPr/>
        </p:nvSpPr>
        <p:spPr>
          <a:xfrm>
            <a:off x="6223000" y="2921000"/>
            <a:ext cx="5207000" cy="1206500"/>
          </a:xfrm>
          <a:prstGeom prst="roundRect">
            <a:avLst>
              <a:gd name="adj" fmla="val 0"/>
            </a:avLst>
          </a:prstGeom>
          <a:solidFill>
            <a:srgbClr val="FFFFFF">
              <a:alpha val="6000"/>
            </a:srgbClr>
          </a:solidFill>
          <a:ln w="12700" cap="flat" cmpd="sng">
            <a:solidFill>
              <a:srgbClr val="00E5FF">
                <a:alpha val="15000"/>
              </a:srgbClr>
            </a:solidFill>
            <a:prstDash val="solid"/>
            <a:round/>
          </a:ln>
        </p:spPr>
        <p:txBody>
          <a:bodyPr vert="horz" wrap="square" lIns="0" tIns="0" rIns="0" bIns="0" rtlCol="0" anchor="ctr" anchorCtr="0"/>
          <a:lstStyle/>
          <a:p>
            <a:pPr algn="ctr">
              <a:defRPr/>
            </a:pPr>
          </a:p>
        </p:txBody>
      </p:sp>
      <p:pic>
        <p:nvPicPr>
          <p:cNvPr id="8" name="Picture 8"/>
          <p:cNvPicPr>
            <a:picLocks noChangeAspect="1"/>
          </p:cNvPicPr>
          <p:nvPr/>
        </p:nvPicPr>
        <p:blipFill>
          <a:blip r:embed="rId2"/>
          <a:srcRect/>
          <a:stretch>
            <a:fillRect/>
          </a:stretch>
        </p:blipFill>
        <p:spPr>
          <a:xfrm>
            <a:off x="6477000" y="3111500"/>
            <a:ext cx="355600" cy="355600"/>
          </a:xfrm>
          <a:prstGeom prst="rect">
            <a:avLst/>
          </a:prstGeom>
          <a:noFill/>
          <a:ln w="25400" cap="flat" cmpd="sng">
            <a:noFill/>
            <a:prstDash val="solid"/>
            <a:round/>
          </a:ln>
        </p:spPr>
      </p:pic>
      <p:sp>
        <p:nvSpPr>
          <p:cNvPr id="9" name="AutoShape 9"/>
          <p:cNvSpPr/>
          <p:nvPr/>
        </p:nvSpPr>
        <p:spPr>
          <a:xfrm>
            <a:off x="6985000" y="3022600"/>
            <a:ext cx="4318000" cy="1079500"/>
          </a:xfrm>
          <a:prstGeom prst="roundRect">
            <a:avLst>
              <a:gd name="adj" fmla="val 0"/>
            </a:avLst>
          </a:prstGeom>
          <a:noFill/>
          <a:ln w="25400" cap="flat" cmpd="sng">
            <a:noFill/>
            <a:prstDash val="solid"/>
            <a:round/>
          </a:ln>
        </p:spPr>
        <p:txBody>
          <a:bodyPr vert="horz" wrap="square" lIns="0" tIns="63500" rIns="63500" bIns="63500" rtlCol="0" anchor="ctr" anchorCtr="0"/>
          <a:lstStyle/>
          <a:p>
            <a:pPr marL="0" indent="0" algn="r">
              <a:lnSpc>
                <a:spcPct val="100000"/>
              </a:lnSpc>
              <a:defRPr/>
            </a:pPr>
            <a:r>
              <a:rPr lang="en-US" sz="1200" b="1" i="0" u="none" strike="noStrike">
                <a:solidFill>
                  <a:srgbClr val="FFFFFF"/>
                </a:solidFill>
                <a:latin typeface="Noto Sans SC"/>
                <a:ea typeface="Noto Sans SC"/>
                <a:cs typeface="Noto Sans SC"/>
                <a:sym typeface="Noto Sans SC"/>
              </a:rPr>
              <a:t>01 فحص ذكي للعقود بالذكاء الاصطناعي: قفل العملاء عاليين الإمكانات بدقة</a:t>
            </a:r>
            <a:endParaRPr lang="en-US" sz="1100"/>
          </a:p>
          <a:p>
            <a:pPr marL="0" indent="0" algn="r">
              <a:lnSpc>
                <a:spcPct val="100000"/>
              </a:lnSpc>
            </a:pPr>
            <a:r>
              <a:rPr lang="en-US" sz="1000" b="0" i="0" u="none" strike="noStrike">
                <a:solidFill>
                  <a:srgbClr val="FFFFFF">
                    <a:alpha val="70196"/>
                  </a:srgbClr>
                </a:solidFill>
                <a:latin typeface="Noto Sans SC"/>
                <a:ea typeface="Noto Sans SC"/>
                <a:cs typeface="Noto Sans SC"/>
                <a:sym typeface="Noto Sans SC"/>
              </a:rPr>
              <a:t>قم بدمج العقود متعددة القنوات تلقائيًا، وقم بالتنقية والإزالة المكررة وتصنيف النية من خلال خوارزميات الذكاء الاصطناعي، وتحديد العملاء عاليين القيمة بسرعة، وزد بكفاءة فحص العقود بشكل كبير.</a:t>
            </a:r>
            <a:endParaRPr lang="en-US" sz="1000" b="0" i="0" u="none" strike="noStrike">
              <a:solidFill>
                <a:srgbClr val="FFFFFF">
                  <a:alpha val="70196"/>
                </a:srgbClr>
              </a:solidFill>
              <a:latin typeface="Noto Sans SC"/>
              <a:ea typeface="Noto Sans SC"/>
              <a:cs typeface="Noto Sans SC"/>
              <a:sym typeface="Noto Sans SC"/>
            </a:endParaRPr>
          </a:p>
        </p:txBody>
      </p:sp>
      <p:sp>
        <p:nvSpPr>
          <p:cNvPr id="10" name="AutoShape 10"/>
          <p:cNvSpPr/>
          <p:nvPr/>
        </p:nvSpPr>
        <p:spPr>
          <a:xfrm>
            <a:off x="6223000" y="4254500"/>
            <a:ext cx="5207000" cy="1206500"/>
          </a:xfrm>
          <a:prstGeom prst="roundRect">
            <a:avLst>
              <a:gd name="adj" fmla="val 0"/>
            </a:avLst>
          </a:prstGeom>
          <a:solidFill>
            <a:srgbClr val="FFFFFF">
              <a:alpha val="6000"/>
            </a:srgbClr>
          </a:solidFill>
          <a:ln w="12700" cap="flat" cmpd="sng">
            <a:solidFill>
              <a:srgbClr val="00E5FF">
                <a:alpha val="15000"/>
              </a:srgbClr>
            </a:solidFill>
            <a:prstDash val="solid"/>
            <a:round/>
          </a:ln>
        </p:spPr>
        <p:txBody>
          <a:bodyPr vert="horz" wrap="square" lIns="0" tIns="0" rIns="0" bIns="0" rtlCol="0" anchor="ctr" anchorCtr="0"/>
          <a:lstStyle/>
          <a:p>
            <a:pPr algn="ctr">
              <a:defRPr/>
            </a:pPr>
          </a:p>
        </p:txBody>
      </p:sp>
      <p:pic>
        <p:nvPicPr>
          <p:cNvPr id="11" name="Picture 11"/>
          <p:cNvPicPr>
            <a:picLocks noChangeAspect="1"/>
          </p:cNvPicPr>
          <p:nvPr/>
        </p:nvPicPr>
        <p:blipFill>
          <a:blip r:embed="rId3"/>
          <a:srcRect/>
          <a:stretch>
            <a:fillRect/>
          </a:stretch>
        </p:blipFill>
        <p:spPr>
          <a:xfrm>
            <a:off x="6477000" y="4445000"/>
            <a:ext cx="355600" cy="355600"/>
          </a:xfrm>
          <a:prstGeom prst="rect">
            <a:avLst/>
          </a:prstGeom>
          <a:noFill/>
          <a:ln w="25400" cap="flat" cmpd="sng">
            <a:noFill/>
            <a:prstDash val="solid"/>
            <a:round/>
          </a:ln>
        </p:spPr>
      </p:pic>
      <p:sp>
        <p:nvSpPr>
          <p:cNvPr id="12" name="AutoShape 12"/>
          <p:cNvSpPr/>
          <p:nvPr/>
        </p:nvSpPr>
        <p:spPr>
          <a:xfrm>
            <a:off x="6985000" y="4356100"/>
            <a:ext cx="4318000" cy="1079500"/>
          </a:xfrm>
          <a:prstGeom prst="roundRect">
            <a:avLst>
              <a:gd name="adj" fmla="val 0"/>
            </a:avLst>
          </a:prstGeom>
          <a:noFill/>
          <a:ln w="25400" cap="flat" cmpd="sng">
            <a:noFill/>
            <a:prstDash val="solid"/>
            <a:round/>
          </a:ln>
        </p:spPr>
        <p:txBody>
          <a:bodyPr vert="horz" wrap="square" lIns="0" tIns="63500" rIns="63500" bIns="63500" rtlCol="0" anchor="ctr" anchorCtr="0"/>
          <a:lstStyle/>
          <a:p>
            <a:pPr marL="0" indent="0" algn="r">
              <a:lnSpc>
                <a:spcPct val="100000"/>
              </a:lnSpc>
              <a:defRPr/>
            </a:pPr>
            <a:r>
              <a:rPr lang="en-US" sz="1200" b="1" i="0" u="none" strike="noStrike">
                <a:solidFill>
                  <a:srgbClr val="FFFFFF"/>
                </a:solidFill>
                <a:latin typeface="Noto Sans SC"/>
                <a:ea typeface="Noto Sans SC"/>
                <a:cs typeface="Noto Sans SC"/>
                <a:sym typeface="Noto Sans SC"/>
              </a:rPr>
              <a:t>02 التربية الآلية: تنشيط العقود متوسطة والمنخفضة النية</a:t>
            </a:r>
            <a:endParaRPr lang="en-US" sz="1100"/>
          </a:p>
          <a:p>
            <a:pPr marL="0" indent="0" algn="r">
              <a:lnSpc>
                <a:spcPct val="100000"/>
              </a:lnSpc>
            </a:pPr>
            <a:r>
              <a:rPr lang="en-US" sz="1000" b="0" i="0" u="none" strike="noStrike">
                <a:solidFill>
                  <a:srgbClr val="FFFFFF">
                    <a:alpha val="70196"/>
                  </a:srgbClr>
                </a:solidFill>
                <a:latin typeface="Noto Sans SC"/>
                <a:ea typeface="Noto Sans SC"/>
                <a:cs typeface="Noto Sans SC"/>
                <a:sym typeface="Noto Sans SC"/>
              </a:rPr>
              <a:t>أرسل رسائل بريد إلكتروني ومكالمات نصية وواتساب شخصية تلقائيًا عبر الذكاء الاصطناعي، ودفع أخبار الصناعة ومعلومات المنتجات بانتظام، ورعى العملاء باستمرار، وزد معدلات تحويل العقود.</a:t>
            </a:r>
            <a:endParaRPr lang="en-US" sz="1000" b="0" i="0" u="none" strike="noStrike">
              <a:solidFill>
                <a:srgbClr val="FFFFFF">
                  <a:alpha val="70196"/>
                </a:srgbClr>
              </a:solidFill>
              <a:latin typeface="Noto Sans SC"/>
              <a:ea typeface="Noto Sans SC"/>
              <a:cs typeface="Noto Sans SC"/>
              <a:sym typeface="Noto Sans SC"/>
            </a:endParaRPr>
          </a:p>
        </p:txBody>
      </p:sp>
      <p:sp>
        <p:nvSpPr>
          <p:cNvPr id="13" name="AutoShape 13"/>
          <p:cNvSpPr/>
          <p:nvPr/>
        </p:nvSpPr>
        <p:spPr>
          <a:xfrm>
            <a:off x="6223000" y="5524500"/>
            <a:ext cx="5207000" cy="1143000"/>
          </a:xfrm>
          <a:prstGeom prst="roundRect">
            <a:avLst>
              <a:gd name="adj" fmla="val 0"/>
            </a:avLst>
          </a:prstGeom>
          <a:solidFill>
            <a:srgbClr val="FFFFFF">
              <a:alpha val="6000"/>
            </a:srgbClr>
          </a:solidFill>
          <a:ln w="12700" cap="flat" cmpd="sng">
            <a:solidFill>
              <a:srgbClr val="00E5FF">
                <a:alpha val="15000"/>
              </a:srgbClr>
            </a:solidFill>
            <a:prstDash val="solid"/>
            <a:round/>
          </a:ln>
        </p:spPr>
        <p:txBody>
          <a:bodyPr vert="horz" wrap="square" lIns="0" tIns="0" rIns="0" bIns="0" rtlCol="0" anchor="ctr" anchorCtr="0"/>
          <a:lstStyle/>
          <a:p>
            <a:pPr algn="ctr">
              <a:defRPr/>
            </a:pPr>
          </a:p>
        </p:txBody>
      </p:sp>
      <p:pic>
        <p:nvPicPr>
          <p:cNvPr id="14" name="Picture 14"/>
          <p:cNvPicPr>
            <a:picLocks noChangeAspect="1"/>
          </p:cNvPicPr>
          <p:nvPr/>
        </p:nvPicPr>
        <p:blipFill>
          <a:blip r:embed="rId4"/>
          <a:srcRect/>
          <a:stretch>
            <a:fillRect/>
          </a:stretch>
        </p:blipFill>
        <p:spPr>
          <a:xfrm>
            <a:off x="6477000" y="5689600"/>
            <a:ext cx="355600" cy="355600"/>
          </a:xfrm>
          <a:prstGeom prst="rect">
            <a:avLst/>
          </a:prstGeom>
          <a:noFill/>
          <a:ln w="25400" cap="flat" cmpd="sng">
            <a:noFill/>
            <a:prstDash val="solid"/>
            <a:round/>
          </a:ln>
        </p:spPr>
      </p:pic>
      <p:sp>
        <p:nvSpPr>
          <p:cNvPr id="15" name="AutoShape 15"/>
          <p:cNvSpPr/>
          <p:nvPr/>
        </p:nvSpPr>
        <p:spPr>
          <a:xfrm>
            <a:off x="6985000" y="5588000"/>
            <a:ext cx="4318000" cy="1016000"/>
          </a:xfrm>
          <a:prstGeom prst="roundRect">
            <a:avLst>
              <a:gd name="adj" fmla="val 0"/>
            </a:avLst>
          </a:prstGeom>
          <a:noFill/>
          <a:ln w="25400" cap="flat" cmpd="sng">
            <a:noFill/>
            <a:prstDash val="solid"/>
            <a:round/>
          </a:ln>
        </p:spPr>
        <p:txBody>
          <a:bodyPr vert="horz" wrap="square" lIns="0" tIns="63500" rIns="63500" bIns="63500" rtlCol="0" anchor="ctr" anchorCtr="0"/>
          <a:lstStyle/>
          <a:p>
            <a:pPr marL="0" indent="0" algn="r">
              <a:lnSpc>
                <a:spcPct val="100000"/>
              </a:lnSpc>
              <a:defRPr/>
            </a:pPr>
            <a:r>
              <a:rPr lang="en-US" sz="1200" b="1" i="0" u="none" strike="noStrike">
                <a:solidFill>
                  <a:srgbClr val="FFFFFF"/>
                </a:solidFill>
                <a:latin typeface="Noto Sans SC"/>
                <a:ea typeface="Noto Sans SC"/>
                <a:cs typeface="Noto Sans SC"/>
                <a:sym typeface="Noto Sans SC"/>
              </a:rPr>
              <a:t>03 التحكم الآلي في العملية: المساعدة الذكية والتمكين</a:t>
            </a:r>
            <a:endParaRPr lang="en-US" sz="1100"/>
          </a:p>
          <a:p>
            <a:pPr marL="0" indent="0" algn="r">
              <a:lnSpc>
                <a:spcPct val="100000"/>
              </a:lnSpc>
            </a:pPr>
            <a:r>
              <a:rPr lang="en-US" sz="1000" b="0" i="0" u="none" strike="noStrike">
                <a:solidFill>
                  <a:srgbClr val="FFFFFF">
                    <a:alpha val="70196"/>
                  </a:srgbClr>
                </a:solidFill>
                <a:latin typeface="Noto Sans SC"/>
                <a:ea typeface="Noto Sans SC"/>
                <a:cs typeface="Noto Sans SC"/>
                <a:sym typeface="Noto Sans SC"/>
              </a:rPr>
              <a:t>أنشئ تقارير زيارة العملاء وملاحظات الاجتماعات تلقائيًا، وأعطِ المبيعات اقتراحات متابعة، وأعطِ دعمًا تقنيًا واستراتيجيات مفاوضات في الوقت الفعلي أثناء التواصل لتحسين الاحترافية وكفاءة المبيعات.</a:t>
            </a:r>
            <a:endParaRPr lang="en-US" sz="1000" b="0" i="0" u="none" strike="noStrike">
              <a:solidFill>
                <a:srgbClr val="FFFFFF">
                  <a:alpha val="70196"/>
                </a:srgbClr>
              </a:solidFill>
              <a:latin typeface="Noto Sans SC"/>
              <a:ea typeface="Noto Sans SC"/>
              <a:cs typeface="Noto Sans SC"/>
              <a:sym typeface="Noto Sans SC"/>
            </a:endParaRPr>
          </a:p>
        </p:txBody>
      </p:sp>
      <p:sp>
        <p:nvSpPr>
          <p:cNvPr id="16" name="AutoShape 16"/>
          <p:cNvSpPr/>
          <p:nvPr/>
        </p:nvSpPr>
        <p:spPr>
          <a:xfrm>
            <a:off x="889000" y="2921000"/>
            <a:ext cx="5080000" cy="508000"/>
          </a:xfrm>
          <a:prstGeom prst="roundRect">
            <a:avLst>
              <a:gd name="adj" fmla="val 0"/>
            </a:avLst>
          </a:prstGeom>
          <a:noFill/>
          <a:ln w="25400" cap="flat" cmpd="sng">
            <a:noFill/>
            <a:prstDash val="solid"/>
            <a:round/>
          </a:ln>
        </p:spPr>
        <p:txBody>
          <a:bodyPr vert="horz" wrap="square" lIns="0" tIns="63500" rIns="127000" bIns="63500" rtlCol="0" anchor="ctr" anchorCtr="0"/>
          <a:lstStyle/>
          <a:p>
            <a:pPr marL="0" indent="0" algn="r">
              <a:lnSpc>
                <a:spcPct val="125000"/>
              </a:lnSpc>
              <a:defRPr/>
            </a:pPr>
            <a:r>
              <a:rPr lang="en-US" sz="1400" b="1" i="0" u="none" strike="noStrike">
                <a:solidFill>
                  <a:srgbClr val="00E5FF"/>
                </a:solidFill>
                <a:latin typeface="Noto Sans SC"/>
                <a:ea typeface="Noto Sans SC"/>
                <a:cs typeface="Noto Sans SC"/>
                <a:sym typeface="Noto Sans SC"/>
              </a:rPr>
              <a:t>الموظفون الرقميين ذي الذكاء الاصطناعي: المحرك الذي يعيد تشكيل إنتاجية المبيعات</a:t>
            </a:r>
            <a:endParaRPr lang="en-US" sz="1100"/>
          </a:p>
        </p:txBody>
      </p:sp>
      <p:sp>
        <p:nvSpPr>
          <p:cNvPr id="17" name="AutoShape 17"/>
          <p:cNvSpPr/>
          <p:nvPr/>
        </p:nvSpPr>
        <p:spPr>
          <a:xfrm>
            <a:off x="889000" y="3556000"/>
            <a:ext cx="5080000" cy="2032000"/>
          </a:xfrm>
          <a:prstGeom prst="roundRect">
            <a:avLst>
              <a:gd name="adj" fmla="val 0"/>
            </a:avLst>
          </a:prstGeom>
          <a:solidFill>
            <a:srgbClr val="FFFFFF">
              <a:alpha val="5000"/>
            </a:srgbClr>
          </a:solidFill>
          <a:ln w="12700" cap="flat" cmpd="sng">
            <a:solidFill>
              <a:srgbClr val="FFFFFF">
                <a:alpha val="10000"/>
              </a:srgbClr>
            </a:solidFill>
            <a:prstDash val="solid"/>
            <a:round/>
          </a:ln>
        </p:spPr>
        <p:txBody>
          <a:bodyPr vert="horz" wrap="square" lIns="0" tIns="0" rIns="0" bIns="0" rtlCol="0" anchor="ctr" anchorCtr="0"/>
          <a:lstStyle/>
          <a:p>
            <a:pPr algn="ctr">
              <a:defRPr/>
            </a:pPr>
          </a:p>
        </p:txBody>
      </p:sp>
      <p:pic>
        <p:nvPicPr>
          <p:cNvPr id="18" name="Picture 18"/>
          <p:cNvPicPr>
            <a:picLocks noChangeAspect="1"/>
          </p:cNvPicPr>
          <p:nvPr/>
        </p:nvPicPr>
        <p:blipFill>
          <a:blip r:embed="rId5"/>
          <a:srcRect/>
          <a:stretch>
            <a:fillRect/>
          </a:stretch>
        </p:blipFill>
        <p:spPr>
          <a:xfrm>
            <a:off x="4318000" y="3683000"/>
            <a:ext cx="1524000" cy="1778000"/>
          </a:xfrm>
          <a:prstGeom prst="rect">
            <a:avLst/>
          </a:prstGeom>
          <a:noFill/>
          <a:ln w="25400" cap="flat" cmpd="sng">
            <a:noFill/>
            <a:prstDash val="solid"/>
            <a:round/>
          </a:ln>
        </p:spPr>
      </p:pic>
      <p:sp>
        <p:nvSpPr>
          <p:cNvPr id="19" name="AutoShape 19"/>
          <p:cNvSpPr/>
          <p:nvPr/>
        </p:nvSpPr>
        <p:spPr>
          <a:xfrm>
            <a:off x="1143000" y="3683000"/>
            <a:ext cx="3048000" cy="1778000"/>
          </a:xfrm>
          <a:prstGeom prst="roundRect">
            <a:avLst>
              <a:gd name="adj" fmla="val 0"/>
            </a:avLst>
          </a:prstGeom>
          <a:noFill/>
          <a:ln w="25400" cap="flat" cmpd="sng">
            <a:noFill/>
            <a:prstDash val="solid"/>
            <a:round/>
          </a:ln>
        </p:spPr>
        <p:txBody>
          <a:bodyPr vert="horz" wrap="square" lIns="0" tIns="63500" rIns="127000" bIns="63500" rtlCol="0" anchor="ctr" anchorCtr="0"/>
          <a:lstStyle/>
          <a:p>
            <a:pPr marL="0" indent="0" algn="r">
              <a:lnSpc>
                <a:spcPct val="100000"/>
              </a:lnSpc>
              <a:defRPr/>
            </a:pPr>
            <a:r>
              <a:rPr lang="en-US" sz="1300" b="1" i="0" u="none" strike="noStrike">
                <a:solidFill>
                  <a:srgbClr val="FFFFFF"/>
                </a:solidFill>
                <a:latin typeface="Noto Sans SC"/>
                <a:ea typeface="Noto Sans SC"/>
                <a:cs typeface="Noto Sans SC"/>
                <a:sym typeface="Noto Sans SC"/>
              </a:rPr>
              <a:t>شريك تعاون ذكي طوال الساعة</a:t>
            </a:r>
            <a:endParaRPr lang="en-US" sz="1100"/>
          </a:p>
          <a:p>
            <a:pPr marL="0" indent="0" algn="r">
              <a:lnSpc>
                <a:spcPct val="100000"/>
              </a:lnSpc>
            </a:pPr>
            <a:r>
              <a:rPr lang="en-US" sz="1000" b="0" i="0" u="none" strike="noStrike">
                <a:solidFill>
                  <a:srgbClr val="FFFFFF">
                    <a:alpha val="70196"/>
                  </a:srgbClr>
                </a:solidFill>
                <a:latin typeface="Noto Sans SC"/>
                <a:ea typeface="Noto Sans SC"/>
                <a:cs typeface="Noto Sans SC"/>
                <a:sym typeface="Noto Sans SC"/>
              </a:rPr>
              <a:t>يعمل 24 ساعة في اليوم و7 أيام في الأسبوع دون انقطاع، ويعالج كميات هائلة من العقود تلقائيًا، ويحرر المبيعات من العمل المتكرر، ويركز على بناء علاقات العملاء والمفاوضات التجارية، ويحقق نموذج مبيعات فعال للتعاون بين الإنسان والآلة.</a:t>
            </a:r>
            <a:endParaRPr lang="en-US" sz="1000" b="0" i="0" u="none" strike="noStrike">
              <a:solidFill>
                <a:srgbClr val="FFFFFF">
                  <a:alpha val="70196"/>
                </a:srgbClr>
              </a:solidFill>
              <a:latin typeface="Noto Sans SC"/>
              <a:ea typeface="Noto Sans SC"/>
              <a:cs typeface="Noto Sans SC"/>
              <a:sym typeface="Noto Sans SC"/>
            </a:endParaRPr>
          </a:p>
        </p:txBody>
      </p:sp>
      <p:sp>
        <p:nvSpPr>
          <p:cNvPr id="20" name="AutoShape 20"/>
          <p:cNvSpPr/>
          <p:nvPr/>
        </p:nvSpPr>
        <p:spPr>
          <a:xfrm>
            <a:off x="889000" y="5588000"/>
            <a:ext cx="5080000" cy="1079500"/>
          </a:xfrm>
          <a:prstGeom prst="roundRect">
            <a:avLst>
              <a:gd name="adj" fmla="val 0"/>
            </a:avLst>
          </a:prstGeom>
          <a:solidFill>
            <a:srgbClr val="00E5FF">
              <a:alpha val="8000"/>
            </a:srgbClr>
          </a:solidFill>
          <a:ln w="12700" cap="flat" cmpd="sng">
            <a:solidFill>
              <a:srgbClr val="00E5FF">
                <a:alpha val="20000"/>
              </a:srgbClr>
            </a:solidFill>
            <a:prstDash val="solid"/>
            <a:round/>
          </a:ln>
        </p:spPr>
        <p:txBody>
          <a:bodyPr vert="horz" wrap="square" lIns="0" tIns="0" rIns="0" bIns="0" rtlCol="0" anchor="ctr" anchorCtr="0"/>
          <a:lstStyle/>
          <a:p>
            <a:pPr algn="ctr">
              <a:defRPr/>
            </a:pPr>
          </a:p>
        </p:txBody>
      </p:sp>
      <p:sp>
        <p:nvSpPr>
          <p:cNvPr id="21" name="AutoShape 21"/>
          <p:cNvSpPr/>
          <p:nvPr/>
        </p:nvSpPr>
        <p:spPr>
          <a:xfrm>
            <a:off x="1016000" y="5651500"/>
            <a:ext cx="4826000" cy="952500"/>
          </a:xfrm>
          <a:prstGeom prst="roundRect">
            <a:avLst>
              <a:gd name="adj" fmla="val 0"/>
            </a:avLst>
          </a:prstGeom>
          <a:noFill/>
          <a:ln w="25400" cap="flat" cmpd="sng">
            <a:noFill/>
            <a:prstDash val="solid"/>
            <a:round/>
          </a:ln>
        </p:spPr>
        <p:txBody>
          <a:bodyPr vert="horz" wrap="square" lIns="0" tIns="63500" rIns="127000" bIns="63500" rtlCol="0" anchor="ctr" anchorCtr="0"/>
          <a:lstStyle/>
          <a:p>
            <a:pPr marL="0" indent="0" algn="r">
              <a:lnSpc>
                <a:spcPct val="100000"/>
              </a:lnSpc>
              <a:defRPr/>
            </a:pPr>
            <a:r>
              <a:rPr lang="en-US" sz="1200" b="1" i="0" u="none" strike="noStrike">
                <a:solidFill>
                  <a:srgbClr val="00E5FF"/>
                </a:solidFill>
                <a:latin typeface="Noto Sans SC"/>
                <a:ea typeface="Noto Sans SC"/>
                <a:cs typeface="Noto Sans SC"/>
                <a:sym typeface="Noto Sans SC"/>
              </a:rPr>
              <a:t>🎯 النتائج الرئيسية: تقليل التكلفة وتحسين الكفاءة بشكل كبير</a:t>
            </a:r>
            <a:endParaRPr lang="en-US" sz="1100"/>
          </a:p>
          <a:p>
            <a:pPr marL="0" indent="0" algn="r">
              <a:lnSpc>
                <a:spcPct val="100000"/>
              </a:lnSpc>
            </a:pPr>
            <a:r>
              <a:rPr lang="en-US" sz="1000" b="0" i="0" u="none" strike="noStrike">
                <a:solidFill>
                  <a:srgbClr val="FFFFFF">
                    <a:alpha val="74902"/>
                  </a:srgbClr>
                </a:solidFill>
                <a:latin typeface="Noto Sans SC"/>
                <a:ea typeface="Noto Sans SC"/>
                <a:cs typeface="Noto Sans SC"/>
                <a:sym typeface="Noto Sans SC"/>
              </a:rPr>
              <a:t>يمكن لنشر الموظفين الرقميين ذي الذكاء الاصطناعي أن يزيد كفاءة فحص العقود بأكثر من 30%، ونسبة الوصول إلى العقود بأكثر من 10%، وآخرًا يزيد معدل تحويل المبيعات بنسبة 15-20%، مما يحقق نموًا قابلًا للتكبير لفريق المبيعات.</a:t>
            </a:r>
            <a:endParaRPr lang="en-US" sz="1000" b="0" i="0" u="none" strike="noStrike">
              <a:solidFill>
                <a:srgbClr val="FFFFFF">
                  <a:alpha val="74902"/>
                </a:srgbClr>
              </a:solidFill>
              <a:latin typeface="Noto Sans SC"/>
              <a:ea typeface="Noto Sans SC"/>
              <a:cs typeface="Noto Sans SC"/>
              <a:sym typeface="Noto Sans SC"/>
            </a:endParaRPr>
          </a:p>
        </p:txBody>
      </p:sp>
    </p:spTree>
  </p:cSld>
  <p:clrMapOvr>
    <a:masterClrMapping/>
  </p:clrMapOvr>
</p:sld>
</file>

<file path=ppt/theme/theme1.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15296</Words>
  <Application>WPS 演示</Application>
  <PresentationFormat/>
  <Paragraphs>275</Paragraphs>
  <Slides>15</Slides>
  <Notes>0</Notes>
  <HiddenSlides>0</HiddenSlides>
  <MMClips>0</MMClips>
  <ScaleCrop>false</ScaleCrop>
  <HeadingPairs>
    <vt:vector size="6" baseType="variant">
      <vt:variant>
        <vt:lpstr>已用的字体</vt:lpstr>
      </vt:variant>
      <vt:variant>
        <vt:i4>17</vt:i4>
      </vt:variant>
      <vt:variant>
        <vt:lpstr>主题</vt:lpstr>
      </vt:variant>
      <vt:variant>
        <vt:i4>2</vt:i4>
      </vt:variant>
      <vt:variant>
        <vt:lpstr>幻灯片标题</vt:lpstr>
      </vt:variant>
      <vt:variant>
        <vt:i4>15</vt:i4>
      </vt:variant>
    </vt:vector>
  </HeadingPairs>
  <TitlesOfParts>
    <vt:vector size="34" baseType="lpstr">
      <vt:lpstr>Arial</vt:lpstr>
      <vt:lpstr>宋体</vt:lpstr>
      <vt:lpstr>Wingdings</vt:lpstr>
      <vt:lpstr>Arial</vt:lpstr>
      <vt:lpstr>Noto Sans SC</vt:lpstr>
      <vt:lpstr>Thonburi</vt:lpstr>
      <vt:lpstr>Songti SC</vt:lpstr>
      <vt:lpstr>汉仪书宋二KW</vt:lpstr>
      <vt:lpstr>宋体</vt:lpstr>
      <vt:lpstr>微软雅黑</vt:lpstr>
      <vt:lpstr>汉仪旗黑</vt:lpstr>
      <vt:lpstr>Arial Unicode MS</vt:lpstr>
      <vt:lpstr>Noto Sans SC</vt:lpstr>
      <vt:lpstr>苹方-简</vt:lpstr>
      <vt:lpstr>Apple Color Emoji</vt:lpstr>
      <vt:lpstr>BatangChe</vt:lpstr>
      <vt:lpstr>Apple SD Gothic Neo</vt:lpstr>
      <vt:lpstr>Office 主题​​</vt:lpstr>
      <vt:lpstr>默认主题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洪汉秋</cp:lastModifiedBy>
  <cp:revision>1</cp:revision>
  <dcterms:created xsi:type="dcterms:W3CDTF">2026-07-20T11:35:04Z</dcterms:created>
  <dcterms:modified xsi:type="dcterms:W3CDTF">2026-07-20T11:35:04Z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IGC">
    <vt:lpwstr>{"Label":"1","ContentProducer":"001191110102MACQD9K64010000","ProduceID":"7664571998844931373","ReservedCode1":"","ContentPropagator":"","PropagateID":"","ReservedCode2":""}</vt:lpwstr>
  </property>
  <property fmtid="{D5CDD505-2E9C-101B-9397-08002B2CF9AE}" pid="3" name="ICV">
    <vt:lpwstr>F4BB9C1CDEFDB74AE8075E6A1BF3AEA0_43</vt:lpwstr>
  </property>
  <property fmtid="{D5CDD505-2E9C-101B-9397-08002B2CF9AE}" pid="4" name="KSOProductBuildVer">
    <vt:lpwstr>2052-12.1.24031.24031</vt:lpwstr>
  </property>
</Properties>
</file>