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.svg" ContentType="image/svg+xml"/>
  <Override PartName="/ppt/media/image31.svg" ContentType="image/svg+xml"/>
  <Override PartName="/ppt/media/image33.svg" ContentType="image/svg+xml"/>
  <Override PartName="/ppt/media/image36.svg" ContentType="image/svg+xml"/>
  <Override PartName="/ppt/media/image38.svg" ContentType="image/svg+xml"/>
  <Override PartName="/ppt/media/image43.svg" ContentType="image/svg+xml"/>
  <Override PartName="/ppt/media/image46.svg" ContentType="image/svg+xml"/>
  <Override PartName="/ppt/media/image48.svg" ContentType="image/svg+xml"/>
  <Override PartName="/ppt/media/image5.svg" ContentType="image/svg+xml"/>
  <Override PartName="/ppt/media/image50.svg" ContentType="image/svg+xml"/>
  <Override PartName="/ppt/media/image56.svg" ContentType="image/svg+xml"/>
  <Override PartName="/ppt/media/image59.svg" ContentType="image/svg+xml"/>
  <Override PartName="/ppt/media/image61.svg" ContentType="image/svg+xml"/>
  <Override PartName="/ppt/media/image63.svg" ContentType="image/svg+xml"/>
  <Override PartName="/ppt/media/image67.svg" ContentType="image/svg+xml"/>
  <Override PartName="/ppt/media/image69.svg" ContentType="image/svg+xml"/>
  <Override PartName="/ppt/media/image7.svg" ContentType="image/svg+xml"/>
  <Override PartName="/ppt/media/image71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1.svg" ContentType="image/svg+xml"/>
  <Override PartName="/ppt/media/image83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90204"/>
      <a:defRPr sz="1400" b="0" i="0" u="none" strike="noStrike" cap="none">
        <a:solidFill>
          <a:srgbClr val="000000"/>
        </a:solidFill>
        <a:latin typeface="Arial" panose="020B0604020202090204"/>
        <a:ea typeface="Arial" panose="020B0604020202090204"/>
        <a:cs typeface="Arial" panose="020B0604020202090204"/>
        <a:sym typeface="Arial" panose="020B060402020209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尊敬的吴总，您好。非常荣幸今天能与您交流。这份方案，是我们岱路集团为山东昱祥量身打造的出海中东战略蓝图。我们相信，凭借您卓越的技术和我们深厚的中东资源，我们一定能共同开启一个全新的全球市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当考察团带回意向后，我们的“全案交付”服务就会全面启动。这是一个涵盖了认证、注册、渠道、投标、品牌、服务、金融等十大模块的完整闭环。我们将作为您在中东的“本地化团队”，处理所有繁琐的落地工作，让您可以专注于技术和生产，确保每一个订单都能顺利转化和交付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吴总，您可能会问，300万一年值不值？我们算过一笔账，如果您自己从零开始摸索，光是认证、注册、找代理、参加展会，第一年没有500万根本下不来，而且还不一定能找到对的人。而我们的300万方案，不仅帮您节省了至少200万的成本，更重要的是，我们能让您直接站在我们已经搭建好的平台上，一步到位，赢得市场先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特别值得一提的是您在海南的布局。这步棋非常有远见。海南自贸港的政策优势，结合我们在中东的基地，将形成一个完美的“双基地”联动模式。海南负责生产和研发，享受政策红利；中东负责销售和服务，贴近市场。这种模式将极大地提升您的运营效率和竞争力，让您真正成为一家全球化的企业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您提到的想在博鳌举办全球深井降温论坛，这个想法非常有战略眼光。这不仅是一个技术交流的平台，更是建立行业话语权、批量获取客户的绝佳机会。岱路集团可以利用我们的资源，为您邀请到中东和国内的重量级嘉宾，并进行全方位的媒体传播。让这个论坛成为您加冕行业领导者地位的舞台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出海业务，资金安全是第一位的。我们为您设计了不同金额下的安全结算方式，从大额订单的信用证，到小额订单的预付款，层层把控风险。我们专业的金融团队会协助您审核每一份信用证，确保您的每一分钱都安全可靠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是我们为您规划的合作时间线。从7月签约开始，每一步都有明确的目标和产出。我们预计在今年年底就能拿到第一个中东合同，到明年年中，实现200到500万美元的累计订单。这是一个清晰、可行的路线图，我们将与您一起，确保每一个节点都能顺利达成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让我们的合作尽快启动，我建议明天的会议重点讨论这五个具体事项。尤其是考察团的时间和人员，以及合作模式的确认。我的建议是，抓住当前的市场窗口期，直接采用打包方案，快速行动。您的老朋友山东黄金已经在沙特取得了突破，我们应该抓住这个机会，紧随其后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我想说，您那句“改善矿工作业环境”深深打动了我。这背后是对人的尊重和关怀，这正是您事业的伟大之处。中东的矿工也面临着同样的困境，他们同样值得拥有安全舒适的工作环境。岱路集团非常希望能成为连接您和他们的桥梁，将这份技术和善意传递到中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风已起，船已备。万事俱备，只待您的决定。期待与您携手，共同驶向中东这片充满希望的蓝海。吴总，我们中东见！谢谢大家。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正式谈合作之前，我想先表达我对您的敬佩。您在三山岛金矿创造的奇迹，不仅仅是技术上的突破，更是对矿工生命尊严的关怀。您的技术，已经在中国最艰难的工况下得到了验证。现在，中东这个巨大的市场正在向我们招手，岱路集团希望能成为您最坚实的伙伴，帮助您将这把“钥匙”变成开启全球市场的“通行证”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让我们再次回顾这个了不起的成就。在三山岛金矿，46摄氏度的极端环境，对任何设备和人员都是巨大的考验。而您的井下移动降温车，将温度精准地控制在了舒适的28度。这份来自山东黄金的官方报告，就是对您技术实力最有力的证明。这不仅仅是降温，这是生产力的解放，是对生命的尊重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为什么是现在？为什么是中东？我们先看沙特。沙特正在倾全国之力打造矿业这个第三支柱，目标宏大，投资巨大。随着大量矿山的开发，深井高温问题将成为所有矿企必须面对的挑战。而他们的设备几乎完全依赖进口，这就为我们提供了一个千载难逢的市场空白。您的设备，正是他们迫切需要的解决方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再看阿曼。马尊铜矿这样的大型项目正在建设中，他们的开采深度将不断增加，深井降温很快就会从一个技术问题，变成一个决定项目能否顺利投产的关键问题。整个中东市场正在以惊人的速度增长，这是一个巨大的蓝海。我们的目标，就是在这片蓝海中，为昱祥抢占最有利的位置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吴总，您可能会担心国际巨头的竞争。但我们深入分析后发现，像美卓这样的公司，他们的优势在于大型设备，而在深井局部降温这个细分赛道上，他们是空白的。您拥有的，是经过实战检验的、唯一的成熟产品。这意味着，您不是去跟别人抢蛋糕，而是去创造一个全新的市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基于对您需求的深刻理解，我们为您设计了一套直达目标的合作方案。我们认为，您不需要再花时间去了解市场概览，而是应该直接进入实战。因此，我们建议跳过基础环节，直接启动“考察团”和“全案交付”两个核心阶段，一个负责开拓，一个负责落地，高效地将您的技术优势转化为商业成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考察团是我们为您打通人脉、获取订单的第一步。这不是一次普通的观光，而是一场精准的商务对接之旅。我们将带您直接拜访沙特和阿曼的矿业主管部门、国家级矿业公司以及大型项目方。我们的目标很明确：在7天内，让您与关键决策者面对面，带回至少3到5个有价值的订单意向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什么我们如此有信心？因为中东的矿企，特别是沙特，他们需要的不是简单的设备采购，而是技术合作。他们希望引入像您这样掌握核心技术的伙伴，共同开发资源。您的技术、设备和解决方案，完美契合了他们的需求。而岱路集团，就是促成这次完美结合的桥梁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9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9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9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9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9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9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9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9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90204"/>
                <a:ea typeface="Arial" panose="020B0604020202090204"/>
                <a:cs typeface="Arial" panose="020B0604020202090204"/>
                <a:sym typeface="Arial" panose="020B060402020209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90204"/>
        <a:defRPr sz="1400" b="0" i="0" u="none" strike="noStrike" cap="none">
          <a:solidFill>
            <a:srgbClr val="000000"/>
          </a:solidFill>
          <a:latin typeface="Arial" panose="020B0604020202090204"/>
          <a:ea typeface="Arial" panose="020B0604020202090204"/>
          <a:cs typeface="Arial" panose="020B0604020202090204"/>
          <a:sym typeface="Arial" panose="020B060402020209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7.jpe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63.svg"/><Relationship Id="rId8" Type="http://schemas.openxmlformats.org/officeDocument/2006/relationships/image" Target="../media/image62.png"/><Relationship Id="rId7" Type="http://schemas.openxmlformats.org/officeDocument/2006/relationships/image" Target="../media/image3.svg"/><Relationship Id="rId6" Type="http://schemas.openxmlformats.org/officeDocument/2006/relationships/image" Target="../media/image53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3" Type="http://schemas.openxmlformats.org/officeDocument/2006/relationships/image" Target="../media/image59.svg"/><Relationship Id="rId2" Type="http://schemas.openxmlformats.org/officeDocument/2006/relationships/image" Target="../media/image58.png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1.svg"/><Relationship Id="rId8" Type="http://schemas.openxmlformats.org/officeDocument/2006/relationships/image" Target="../media/image70.png"/><Relationship Id="rId7" Type="http://schemas.openxmlformats.org/officeDocument/2006/relationships/image" Target="../media/image69.svg"/><Relationship Id="rId6" Type="http://schemas.openxmlformats.org/officeDocument/2006/relationships/image" Target="../media/image68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2" Type="http://schemas.openxmlformats.org/officeDocument/2006/relationships/notesSlide" Target="../notesSlides/notesSlide13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72.jpeg"/><Relationship Id="rId1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73.jpeg"/><Relationship Id="rId1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svg"/><Relationship Id="rId8" Type="http://schemas.openxmlformats.org/officeDocument/2006/relationships/image" Target="../media/image80.png"/><Relationship Id="rId7" Type="http://schemas.openxmlformats.org/officeDocument/2006/relationships/image" Target="../media/image79.svg"/><Relationship Id="rId6" Type="http://schemas.openxmlformats.org/officeDocument/2006/relationships/image" Target="../media/image78.png"/><Relationship Id="rId5" Type="http://schemas.openxmlformats.org/officeDocument/2006/relationships/image" Target="../media/image77.svg"/><Relationship Id="rId4" Type="http://schemas.openxmlformats.org/officeDocument/2006/relationships/image" Target="../media/image76.png"/><Relationship Id="rId3" Type="http://schemas.openxmlformats.org/officeDocument/2006/relationships/image" Target="../media/image75.svg"/><Relationship Id="rId2" Type="http://schemas.openxmlformats.org/officeDocument/2006/relationships/image" Target="../media/image74.png"/><Relationship Id="rId14" Type="http://schemas.openxmlformats.org/officeDocument/2006/relationships/notesSlide" Target="../notesSlides/notesSlide16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84.jpeg"/><Relationship Id="rId11" Type="http://schemas.openxmlformats.org/officeDocument/2006/relationships/image" Target="../media/image83.svg"/><Relationship Id="rId10" Type="http://schemas.openxmlformats.org/officeDocument/2006/relationships/image" Target="../media/image82.png"/><Relationship Id="rId1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5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svg"/><Relationship Id="rId8" Type="http://schemas.openxmlformats.org/officeDocument/2006/relationships/image" Target="../media/image15.png"/><Relationship Id="rId7" Type="http://schemas.openxmlformats.org/officeDocument/2006/relationships/image" Target="../media/image14.svg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20.svg"/><Relationship Id="rId12" Type="http://schemas.openxmlformats.org/officeDocument/2006/relationships/image" Target="../media/image19.png"/><Relationship Id="rId11" Type="http://schemas.openxmlformats.org/officeDocument/2006/relationships/image" Target="../media/image18.svg"/><Relationship Id="rId10" Type="http://schemas.openxmlformats.org/officeDocument/2006/relationships/image" Target="../media/image17.png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image" Target="../media/image29.svg"/><Relationship Id="rId7" Type="http://schemas.openxmlformats.org/officeDocument/2006/relationships/image" Target="../media/image28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4" Type="http://schemas.openxmlformats.org/officeDocument/2006/relationships/notesSlide" Target="../notesSlides/notesSlide4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33.svg"/><Relationship Id="rId11" Type="http://schemas.openxmlformats.org/officeDocument/2006/relationships/image" Target="../media/image32.png"/><Relationship Id="rId10" Type="http://schemas.openxmlformats.org/officeDocument/2006/relationships/image" Target="../media/image31.sv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10.svg"/><Relationship Id="rId7" Type="http://schemas.openxmlformats.org/officeDocument/2006/relationships/image" Target="../media/image39.png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43.svg"/><Relationship Id="rId7" Type="http://schemas.openxmlformats.org/officeDocument/2006/relationships/image" Target="../media/image42.png"/><Relationship Id="rId6" Type="http://schemas.openxmlformats.org/officeDocument/2006/relationships/image" Target="../media/image10.svg"/><Relationship Id="rId5" Type="http://schemas.openxmlformats.org/officeDocument/2006/relationships/image" Target="../media/image39.png"/><Relationship Id="rId4" Type="http://schemas.openxmlformats.org/officeDocument/2006/relationships/image" Target="../media/image14.svg"/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0" Type="http://schemas.openxmlformats.org/officeDocument/2006/relationships/notesSlide" Target="../notesSlides/notesSlide6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3" Type="http://schemas.openxmlformats.org/officeDocument/2006/relationships/image" Target="../media/image33.svg"/><Relationship Id="rId2" Type="http://schemas.openxmlformats.org/officeDocument/2006/relationships/image" Target="../media/image44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2.jpeg"/><Relationship Id="rId7" Type="http://schemas.openxmlformats.org/officeDocument/2006/relationships/image" Target="../media/image38.svg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0" Type="http://schemas.openxmlformats.org/officeDocument/2006/relationships/notesSlide" Target="../notesSlides/notesSlide8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56.svg"/><Relationship Id="rId6" Type="http://schemas.openxmlformats.org/officeDocument/2006/relationships/image" Target="../media/image55.png"/><Relationship Id="rId5" Type="http://schemas.openxmlformats.org/officeDocument/2006/relationships/image" Target="../media/image36.svg"/><Relationship Id="rId4" Type="http://schemas.openxmlformats.org/officeDocument/2006/relationships/image" Target="../media/image54.png"/><Relationship Id="rId3" Type="http://schemas.openxmlformats.org/officeDocument/2006/relationships/image" Target="../media/image3.svg"/><Relationship Id="rId2" Type="http://schemas.openxmlformats.org/officeDocument/2006/relationships/image" Target="../media/image53.png"/><Relationship Id="rId1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1016000" y="1905000"/>
            <a:ext cx="10160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矿山深井降温设备出海中东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016000" y="3556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战略合作方案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1016000" y="4826000"/>
            <a:ext cx="3175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0000" y="5016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676400" y="5016500"/>
            <a:ext cx="241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汇报人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270000" y="5486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洪汉秋</a:t>
            </a:r>
            <a:b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岱路集团 CEO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508500" y="4826000"/>
            <a:ext cx="3175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62500" y="5016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68900" y="5016500"/>
            <a:ext cx="241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合作方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762500" y="5486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吴玉祥 董事长</a:t>
            </a:r>
            <a:b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山东昱祥制冷设备有限公司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001000" y="4826000"/>
            <a:ext cx="3175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55000" y="5016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661400" y="5016500"/>
            <a:ext cx="241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日期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255000" y="5486400"/>
            <a:ext cx="266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2026年7月7日</a:t>
            </a:r>
            <a:b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400" b="0" i="0" u="none" strike="noStrike">
                <a:solidFill>
                  <a:srgbClr val="E6E6E6"/>
                </a:solidFill>
                <a:latin typeface="Noto Sans SC"/>
                <a:ea typeface="Noto Sans SC"/>
                <a:cs typeface="Noto Sans SC"/>
                <a:sym typeface="Noto Sans SC"/>
              </a:rPr>
              <a:t>中国 · 山东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第二阶段：中东品牌出海全案交付（300万元/年）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考察团带回订单意向后，正式进入全案落地执行阶段，通过十大核心服务模块构建中东市场的稳固根基。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2070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2413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460500" y="2349500"/>
            <a:ext cx="438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产品本地化合规认证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协助完成沙特SASO、阿曼DGSM等多国强制认证，解决准入难题，确保产品合法清关与销售。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111500"/>
            <a:ext cx="52070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89000" y="3238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460500" y="3175000"/>
            <a:ext cx="438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中东100%外资公司注册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代办沙特、阿曼等地外资独资企业注册，完成商业备案与税务登记，搭建合法经营主体。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762000" y="3937000"/>
            <a:ext cx="52070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89000" y="4064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1460500" y="4000500"/>
            <a:ext cx="438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海南-中东双基地联动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利用海南自贸港政策红利，优化供应链布局，大幅降低出口物流与税务成本，提升竞争力。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762000" y="4762500"/>
            <a:ext cx="52070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89000" y="4889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460500" y="4826000"/>
            <a:ext cx="438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本土渠道与服务商签约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精准筛选签约沙特、阿曼实力代理商与工程服务商，快速打通终端销售与项目落地渠道。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762000" y="5588000"/>
            <a:ext cx="52070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89000" y="5715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05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460500" y="5651500"/>
            <a:ext cx="4381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重点项目投标支持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协助参与沙特Ma'aden、阿曼MDO等大型项目招标，提供标书制作、资质预审与现场支持。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223000" y="2286000"/>
            <a:ext cx="32385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350000" y="2413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06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921500" y="2349500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行业顶级展会参展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携核心产品亮相沙特未来矿产论坛等展会，精准对接采购商与合作伙伴。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6223000" y="3111500"/>
            <a:ext cx="32385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350000" y="3238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07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921500" y="3175000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本地化运维体系搭建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培训组建本地维修团队，建立海外备件仓，实现售后问题快速响应。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23000" y="3937000"/>
            <a:ext cx="32385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6350000" y="4064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08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921500" y="4000500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金融与风险管控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专业审证、中信保投保及外汇结算指导，规避贸易与资金风险。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6223000" y="4762500"/>
            <a:ext cx="32385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6350000" y="48895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09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6921500" y="4826000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行业话语权塑造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协助策划组织行业论坛，打造企业在中东市场的领导地位与品牌声量。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6223000" y="5588000"/>
            <a:ext cx="3238500" cy="762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3" name="AutoShape 33"/>
          <p:cNvSpPr/>
          <p:nvPr/>
        </p:nvSpPr>
        <p:spPr>
          <a:xfrm>
            <a:off x="6350000" y="5715000"/>
            <a:ext cx="50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10</a:t>
            </a:r>
            <a:endParaRPr lang="en-US" sz="1100"/>
          </a:p>
        </p:txBody>
      </p:sp>
      <p:sp>
        <p:nvSpPr>
          <p:cNvPr id="34" name="AutoShape 34"/>
          <p:cNvSpPr/>
          <p:nvPr/>
        </p:nvSpPr>
        <p:spPr>
          <a:xfrm>
            <a:off x="6921500" y="5651500"/>
            <a:ext cx="254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动态战略复盘优化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每季度召开市场复盘会，基于数据反馈调整策略，保障业务稳步增长。</a:t>
            </a:r>
            <a:endParaRPr lang="en-US" sz="12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9652000" y="2286000"/>
            <a:ext cx="2159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2"/>
          <a:srcRect t="130" b="130"/>
          <a:stretch>
            <a:fillRect/>
          </a:stretch>
        </p:blipFill>
        <p:spPr>
          <a:xfrm>
            <a:off x="9715500" y="2514600"/>
            <a:ext cx="2032000" cy="939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7" name="AutoShape 37"/>
          <p:cNvSpPr/>
          <p:nvPr/>
        </p:nvSpPr>
        <p:spPr>
          <a:xfrm>
            <a:off x="9652000" y="3937000"/>
            <a:ext cx="2159000" cy="254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展会赋能品牌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作为中东极具影响力的矿产盛会，未来矿产论坛汇聚全球资源，是企业展示实力、对接政府与企业资源的核心窗口，助力品牌快速打入高端圈层。</a:t>
            </a:r>
            <a:endParaRPr lang="en-US" sz="1200" b="0" i="0" u="none" strike="noStrike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300万值不值？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9685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71600" y="19685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认证与注册体系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3114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自干：流程繁琐耗时，摸索成本超百万 | 合作：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专业团队全程代办，极速合规落地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86500" y="17780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1968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896100" y="19685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全渠道开发铺设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3114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自干：盲目试错成本高，效果未知 | 合作：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依托成熟资源网络，精准快速铺开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2385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3429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71600" y="34290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政企高层对接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952500" y="37719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自干：缺乏人脉背书，难触决策层 | 合作：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直通核心决策人，高效建立信任连接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86500" y="32385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3429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96100" y="34290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品牌整合营销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3771900"/>
            <a:ext cx="48895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自干：展会零散投入大，回报低 | 合作：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全媒体矩阵造势，精准触达目标客群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4699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EF4444">
              <a:alpha val="12000"/>
            </a:srgbClr>
          </a:solidFill>
          <a:ln w="12700" cap="flat" cmpd="sng">
            <a:solidFill>
              <a:srgbClr val="EF4444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52500" y="48006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自主运营首年预估总投入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&gt; 500 万元</a:t>
            </a:r>
            <a:r>
              <a:rPr lang="en-US" sz="1300" b="0" i="0" u="none" strike="noStrike">
                <a:solidFill>
                  <a:srgbClr val="FFFFFF">
                    <a:alpha val="5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（含试错、人力及隐性成本）</a:t>
            </a:r>
            <a:endParaRPr lang="en-US" sz="1300" b="0" i="0" u="none" strike="noStrike">
              <a:solidFill>
                <a:srgbClr val="FFFFFF">
                  <a:alpha val="5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6286500" y="4699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477000" y="4800600"/>
            <a:ext cx="488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与岱路合作专属方案投入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2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300 万元</a:t>
            </a:r>
            <a:r>
              <a:rPr lang="en-US" sz="1300" b="0" i="0" u="none" strike="noStrike">
                <a:solidFill>
                  <a:srgbClr val="FFFFFF">
                    <a:alpha val="5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（一站式全包，无额外隐形费用）</a:t>
            </a:r>
            <a:endParaRPr lang="en-US" sz="1300" b="0" i="0" u="none" strike="noStrike">
              <a:solidFill>
                <a:srgbClr val="FFFFFF">
                  <a:alpha val="5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762000" y="5943600"/>
            <a:ext cx="1079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结论：选择岱路，立省200万+成本，更能抢占市场先机，赢得宝贵时间窗口！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为什么“海南基地+中东市场”是天作之合？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您提前布局海南的决策，太对了。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5207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247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/ 海南自贸港政策红利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132" r="132"/>
          <a:stretch>
            <a:fillRect/>
          </a:stretch>
        </p:blipFill>
        <p:spPr>
          <a:xfrm>
            <a:off x="952500" y="2984500"/>
            <a:ext cx="1651000" cy="1066800"/>
          </a:xfrm>
          <a:prstGeom prst="rect">
            <a:avLst/>
          </a:prstGeom>
          <a:noFill/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2794000" y="2984500"/>
            <a:ext cx="29845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税收与贸易双优：</a:t>
            </a: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企业所得税降至15%，设备出口享关税减免；封关后贸易通道零壁垒，物流成本大幅降低。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区位枢纽：</a:t>
            </a: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辐射东南亚、中东及非洲的最佳出海跳板，缩短海运周期，贴近新兴市场。</a:t>
            </a:r>
            <a:endParaRPr lang="en-US" sz="1300" b="0" i="0" u="none" strike="noStrike">
              <a:solidFill>
                <a:srgbClr val="D1D5D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6223000" y="2286000"/>
            <a:ext cx="5207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413500" y="247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 / 海南-中东双基地联动</a:t>
            </a:r>
            <a:endParaRPr lang="en-US" sz="110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6437" r="6437"/>
          <a:stretch>
            <a:fillRect/>
          </a:stretch>
        </p:blipFill>
        <p:spPr>
          <a:xfrm>
            <a:off x="6413500" y="2984500"/>
            <a:ext cx="1651000" cy="1066800"/>
          </a:xfrm>
          <a:prstGeom prst="rect">
            <a:avLst/>
          </a:prstGeom>
          <a:noFill/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8255000" y="2984500"/>
            <a:ext cx="29845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双轮驱动布局：</a:t>
            </a: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海南做“研发+制造+全球备件中心”，中东（沙特/阿曼）做“销售+展示+本地化服务中心”。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FFFFFF">
                    <a:alpha val="94902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高效闭环：</a:t>
            </a: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国内产能出海，海外快速交付，实现从设备供应到全生命周期服务的本地化覆盖。</a:t>
            </a:r>
            <a:endParaRPr lang="en-US" sz="1300" b="0" i="0" u="none" strike="noStrike">
              <a:solidFill>
                <a:srgbClr val="D1D5D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53975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952500" y="5524500"/>
            <a:ext cx="1028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战略升维：</a:t>
            </a:r>
            <a:r>
              <a:rPr lang="en-US" sz="1400" b="0" i="0" u="none" strike="noStrike">
                <a:solidFill>
                  <a:srgbClr val="EBEBEB"/>
                </a:solidFill>
                <a:latin typeface="Noto Sans SC"/>
                <a:ea typeface="Noto Sans SC"/>
                <a:cs typeface="Noto Sans SC"/>
                <a:sym typeface="Noto Sans SC"/>
              </a:rPr>
              <a:t>这一模式将彻底打破地域限制，让企业从区域性制冷设备厂商，跃升为具备全球供应链、本地化服务能力的</a:t>
            </a:r>
            <a:r>
              <a:rPr lang="en-US" sz="14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矿山降温解决方案领军者</a:t>
            </a:r>
            <a:r>
              <a:rPr lang="en-US" sz="1400" b="0" i="0" u="none" strike="noStrike">
                <a:solidFill>
                  <a:srgbClr val="EBEBEB"/>
                </a:solidFill>
                <a:latin typeface="Noto Sans SC"/>
                <a:ea typeface="Noto Sans SC"/>
                <a:cs typeface="Noto Sans SC"/>
                <a:sym typeface="Noto Sans SC"/>
              </a:rPr>
              <a:t>，构建起难以被复制的行业竞争壁垒与品牌护城河。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关于“全球深井降温博鳌论坛”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842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这不仅是一场聚焦前沿技术的行业盛会，更是抢占全球矿山降温领域话语权、链接政企资源并实现商业价值转化的关键契机。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03500"/>
            <a:ext cx="2857500" cy="1460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794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7940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汇聚中东资源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32004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依托岱路集团在中东深厚的政企资源，定向邀约沙特Ma'aden、阿曼MDO等核心矿业巨头代表，汇聚顶级国际影响力。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746500" y="2603500"/>
            <a:ext cx="2857500" cy="1460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37000" y="2794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318000" y="27940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 链接中资巨头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3937000" y="32004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力邀山东黄金、紫金矿业、中国五矿等领军企业分享出海经验，搭建中外矿业深度对话与务实合作的桥梁。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254500"/>
            <a:ext cx="2857500" cy="1460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445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333500" y="44450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 全域媒体造势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52500" y="48514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通过蓝葵投资咨询全媒矩阵（公众号/视频号）进行全程跟踪报道，多维度放大论坛声量，提升品牌行业势能。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746500" y="4254500"/>
            <a:ext cx="2857500" cy="1460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37000" y="4445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4318000" y="44450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04 精准订单转化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937000" y="4851400"/>
            <a:ext cx="254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E6E6E6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参会代表均为矿业采购决策层，直面潜在客户核心需求，高效实现从行业交流到商业合作的价值转化。</a:t>
            </a:r>
            <a:endParaRPr lang="en-US" sz="1100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0"/>
          <a:srcRect t="1582" b="1582"/>
          <a:stretch>
            <a:fillRect/>
          </a:stretch>
        </p:blipFill>
        <p:spPr>
          <a:xfrm>
            <a:off x="7112000" y="2349500"/>
            <a:ext cx="3937000" cy="2540000"/>
          </a:xfrm>
          <a:prstGeom prst="rect">
            <a:avLst/>
          </a:prstGeom>
          <a:noFill/>
          <a:ln w="254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</p:pic>
      <p:sp>
        <p:nvSpPr>
          <p:cNvPr id="22" name="AutoShape 22"/>
          <p:cNvSpPr/>
          <p:nvPr/>
        </p:nvSpPr>
        <p:spPr>
          <a:xfrm>
            <a:off x="7112000" y="5080000"/>
            <a:ext cx="3937000" cy="1333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E5FF">
                  <a:alpha val="15000"/>
                </a:srgbClr>
              </a:gs>
              <a:gs pos="100000">
                <a:srgbClr val="005078">
                  <a:alpha val="25000"/>
                </a:srgbClr>
              </a:gs>
            </a:gsLst>
            <a:lin ang="2700000"/>
          </a:gradFill>
          <a:ln w="12700" cap="flat" cmpd="sng">
            <a:solidFill>
              <a:srgbClr val="00E5FF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302500" y="5232400"/>
            <a:ext cx="3619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行业标杆加冕时刻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论坛的成功落地，将助力昱祥正式确立全球矿山降温领域的技术领航者地位，成为行业标准的定义者与品质标杆。</a:t>
            </a:r>
            <a:endParaRPr lang="en-US" sz="1300" b="0" i="0" u="none" strike="noStrike">
              <a:solidFill>
                <a:srgbClr val="FFFFFF">
                  <a:alpha val="9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资金安全与订单节奏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8415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968500"/>
            <a:ext cx="495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01. 大额订单 (&gt;50万美元)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推荐方式：即期信用证 (L/C at sight)</a:t>
            </a:r>
            <a:endParaRPr lang="en-US" sz="14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依托银行信用为付款保障，只要提交的单据符合信用证条款要求，银行即无条件付款，从根本上规避买方商业信用风险。</a:t>
            </a:r>
            <a:endParaRPr lang="en-US" sz="1300" b="0" i="0" u="none" strike="noStrike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3655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3492500"/>
            <a:ext cx="495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02. 中型订单 (10-50万美元)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推荐方式：30% 预付款 + 70% 见提单副本 T/T</a:t>
            </a:r>
            <a:endParaRPr lang="en-US" sz="14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预付款有效覆盖生产与原材料成本，见提单副本付款则确认了货物已装船发运，既降低了卖方的资金压力，也约束了买方的提货义务。</a:t>
            </a:r>
            <a:endParaRPr lang="en-US" sz="1300" b="0" i="0" u="none" strike="noStrike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4889500"/>
            <a:ext cx="5334000" cy="1333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952500" y="5016500"/>
            <a:ext cx="495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03. 小额订单 (&lt;10万美元)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推荐方式：100% 前T/T (发货前付清全款)</a:t>
            </a:r>
            <a:endParaRPr lang="en-US" sz="14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典型的“款到发货”模式，尤其适用于新客户或样品单，能彻底消除资金回笼风险，实现零坏账率的资金保障。</a:t>
            </a:r>
            <a:endParaRPr lang="en-US" sz="1300" b="0" i="0" u="none" strike="noStrike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t="4144" b="4144"/>
          <a:stretch>
            <a:fillRect/>
          </a:stretch>
        </p:blipFill>
        <p:spPr>
          <a:xfrm>
            <a:off x="6604000" y="1841500"/>
            <a:ext cx="2540000" cy="3302000"/>
          </a:xfrm>
          <a:prstGeom prst="rect">
            <a:avLst/>
          </a:prstGeom>
          <a:noFill/>
          <a:ln w="25400" cap="flat" cmpd="sng">
            <a:solidFill>
              <a:srgbClr val="00E5FF">
                <a:alpha val="60000"/>
              </a:srgbClr>
            </a:solidFill>
            <a:prstDash val="solid"/>
            <a:round/>
          </a:ln>
          <a:effectLst>
            <a:outerShdw blurRad="254000" dir="2700000" algn="tl" rotWithShape="0">
              <a:srgbClr val="00E5FF">
                <a:alpha val="20000"/>
              </a:srgbClr>
            </a:outerShdw>
          </a:effectLst>
        </p:spPr>
      </p:pic>
      <p:sp>
        <p:nvSpPr>
          <p:cNvPr id="11" name="AutoShape 11"/>
          <p:cNvSpPr/>
          <p:nvPr/>
        </p:nvSpPr>
        <p:spPr>
          <a:xfrm>
            <a:off x="9334500" y="1841500"/>
            <a:ext cx="2540000" cy="3302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9461500" y="2032000"/>
            <a:ext cx="2286000" cy="304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信用证风控重点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重点审核开证行资质、信用证有效期、交单期及各类单据要求，严防“软条款”陷阱，确保单证一致、单单一致，保障顺利收汇。</a:t>
            </a:r>
            <a:endParaRPr lang="en-US" sz="1300" b="0" i="0" u="none" strike="noStrike">
              <a:solidFill>
                <a:srgbClr val="FFFFFF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604000" y="5270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731000" y="5397500"/>
            <a:ext cx="5016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专家审证服务：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我们的资深单证团队将为您提供免费的信用证条款预审服务，识别潜在风险点，全程协助您处理交单与不符点，确保资金安全回笼。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资金安全与订单节奏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06.02 全周期执行规划：从启动到首年交付的关键里程碑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349500"/>
            <a:ext cx="5207000" cy="8636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24384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2026.07 | 签约启动与筹备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完成合作签约，组建专项考察团，敲定中东行程与政企对接名单，夯实前期基础。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3302000"/>
            <a:ext cx="5207000" cy="8636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889000" y="33909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2026.08 | 中东实地考察之行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出访沙特、阿曼核心市场，深度洽谈并带回3-5个优质询盘，达成1-2份合作备忘录。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254500"/>
            <a:ext cx="5207000" cy="8636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89000" y="43434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2026.09-10 | 资质与主体搭建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启动产品合规认证（SASO/DGSM）与当地公司注册，扫清市场准入与运营壁垒。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207000"/>
            <a:ext cx="5207000" cy="8636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89000" y="5295900"/>
            <a:ext cx="4953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2026.11 | 行业峰会精准对接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亮相沙特未来矿产论坛，直面行业头部企业与决策层，现场锁定高意向大客户。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223000" y="23495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350000" y="2438400"/>
            <a:ext cx="4953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2026.12 | 首批订单正式签约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实现从意向到合约的突破，拿下首个中东区域正式合作合同，标志着市场布局从筹备转向实质性落地，为后续规模化发展奠定根基。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223000" y="35814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350000" y="3670300"/>
            <a:ext cx="4953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2027.01-03 | 发货安装与交付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设备从海南智造基地整装发货，完成海外现场安装、调试与人员培训，首个合作项目顺利通过验收，实现“中国智造”的海外落地。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4826000"/>
            <a:ext cx="5207000" cy="10414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350000" y="4914900"/>
            <a:ext cx="4953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2027.06 | 首年目标达成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8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首年合作周期圆满收官，累计实现订单规模200-500万美元，完成市场破冰与初步渗透，验证商业模式并为长期增长奠定坚实基数。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致吴总：关于腾讯会议的具体沟通事项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5207000" cy="11176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9558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397000" y="1930400"/>
            <a:ext cx="4508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考察团时间与核心人员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确认8月出行的可行性及随行名单。中东矿企决策层高度认可“一把手”对接，建议您亲自带队以体现重视程度。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762000" y="3022600"/>
            <a:ext cx="5207000" cy="11176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32004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3175000"/>
            <a:ext cx="4508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 首批重点目标市场锁定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优先攻坚阿曼马尊铜矿（项目在建，降温刚需明确），同步启动沙特Ma'aden矿业集团的高层对接与需求摸排。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267200"/>
            <a:ext cx="5207000" cy="11176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500" y="4445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4419600"/>
            <a:ext cx="4508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 海南基地出口与物流链路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明确设备从海南自贸港出口的通关流程、跨境物流方案，核算运输成本与时效，确保供应链高效稳定。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223000" y="1778000"/>
            <a:ext cx="5207000" cy="11176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3500" y="19558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858000" y="1930400"/>
            <a:ext cx="4508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04 博鳌论坛的筹办决策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确定是否于今年启动“全球深井降温博鳌论坛”，初步议定会议规模、拟邀嘉宾及核心议题方向。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223000" y="3022600"/>
            <a:ext cx="5207000" cy="11176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413500" y="32004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58000" y="3175000"/>
            <a:ext cx="4508500" cy="939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05 合作模式与推进策略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决策采用“考察团+全案交付”打包模式，还是分阶段分步推进，明确双方权责与时间节点。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6223000" y="4267200"/>
            <a:ext cx="5207000" cy="1473200"/>
          </a:xfrm>
          <a:prstGeom prst="roundRect">
            <a:avLst>
              <a:gd name="adj" fmla="val 0"/>
            </a:avLst>
          </a:prstGeom>
          <a:solidFill>
            <a:srgbClr val="FF9500">
              <a:alpha val="15000"/>
            </a:srgbClr>
          </a:solidFill>
          <a:ln w="12700" cap="flat" cmpd="sng">
            <a:solidFill>
              <a:srgbClr val="FF950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12"/>
          <a:srcRect t="49" b="49"/>
          <a:stretch>
            <a:fillRect/>
          </a:stretch>
        </p:blipFill>
        <p:spPr>
          <a:xfrm>
            <a:off x="6413500" y="4419600"/>
            <a:ext cx="1676400" cy="50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1" name="AutoShape 21"/>
          <p:cNvSpPr/>
          <p:nvPr/>
        </p:nvSpPr>
        <p:spPr>
          <a:xfrm>
            <a:off x="6413500" y="4978400"/>
            <a:ext cx="4826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FFD70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核心建议：紧抓中东矿业窗口期，直接启动“打包方案”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中东矿业市场机遇稍纵即逝，山东黄金已率先布局。作为其长期战略伙伴，建议快速决策，以打包模式切入，抢占市场先机，避免错失行业红利。</a:t>
            </a:r>
            <a:endParaRPr lang="en-US" sz="13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结语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2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“改善矿工作业环境，让他们效益大增”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这不仅是一句口号，更是对劳动者价值与尊严的庄严承诺。</a:t>
            </a:r>
            <a:endParaRPr lang="en-US" sz="14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62000" y="3429000"/>
            <a:ext cx="1066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从三山岛金矿46℃的高温炙烤，到28℃的清凉恒温，您用技术重塑了矿山作业的标准。这不仅仅是环境的降温，更是对每一位矿工生命质量的提升。当工作不再是煎熬，效率与尊严便会随之而来，这正是科技赋予产业最温暖的力量。</a:t>
            </a:r>
            <a:endParaRPr lang="en-US" sz="1100"/>
          </a:p>
        </p:txBody>
      </p:sp>
      <p:cxnSp>
        <p:nvCxnSpPr>
          <p:cNvPr id="6" name="Connector 6"/>
          <p:cNvCxnSpPr/>
          <p:nvPr/>
        </p:nvCxnSpPr>
        <p:spPr>
          <a:xfrm rot="-4092">
            <a:off x="762004" y="4883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AutoShape 7"/>
          <p:cNvSpPr/>
          <p:nvPr/>
        </p:nvSpPr>
        <p:spPr>
          <a:xfrm>
            <a:off x="762000" y="5143500"/>
            <a:ext cx="1066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中东的矿山，同样渴望这样的改变；那里的矿工，同样值得拥有这份安全与舒适。岱路集团愿做连接</a:t>
            </a: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中国技术与中东需求</a:t>
            </a:r>
            <a:r>
              <a:rPr lang="en-US" sz="16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的坚实桥梁，将这份改善环境、创造价值的智慧带到每一个井下，让科技的光芒跨越山海，点亮产业升级的新未来。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cap="flat" cmpd="sng">
            <a:solidFill>
              <a:srgbClr val="00000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2032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风已起，船已备。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0" y="3429000"/>
            <a:ext cx="12192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FFD700"/>
                </a:solidFill>
                <a:latin typeface="Noto Sans SC"/>
                <a:ea typeface="Noto Sans SC"/>
                <a:cs typeface="Noto Sans SC"/>
                <a:sym typeface="Noto Sans SC"/>
              </a:rPr>
              <a:t>吴总，中东见。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3556000" y="4762500"/>
            <a:ext cx="5080000" cy="25400"/>
          </a:xfrm>
          <a:prstGeom prst="roundRect">
            <a:avLst>
              <a:gd name="adj" fmla="val 0"/>
            </a:avLst>
          </a:prstGeom>
          <a:solidFill>
            <a:srgbClr val="FFD7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0" y="5143500"/>
            <a:ext cx="1219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岱路集团CEO 洪汉秋 · 2026年7月7日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0" y="5715000"/>
            <a:ext cx="12192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联系方式：岱路集团 </a:t>
            </a:r>
            <a:r>
              <a:rPr lang="zh-CN" alt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吴主任</a:t>
            </a: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18676577313 | 关注「蓝葵投资咨询」公众号，获取更多出海干货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cap="flat" cmpd="sng">
            <a:solidFill>
              <a:srgbClr val="00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从三山岛到中东：一个等待被全球验证的中国方案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7145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▍ 从“行业禁区”到“标杆案例”，您已在中国完成硬核技术验证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4765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33500" y="24384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-1140米的极限工况挑战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921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三山岛金矿千米深井内，工作面出水温度高达53℃，作业环境温度飙升至46℃，曾是困扰行业多年的“高温禁区”，国内外均无成熟解决方案。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22860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24765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953000" y="24384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46℃ → 28℃ 的硬核突破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572000" y="2921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设备投用后，将井下作业环境精准调控至人体舒适区间，不仅保障了矿工安全，更让生产效率大幅提升，彻底破解深井高温开采难题。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001000" y="2286000"/>
            <a:ext cx="3429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24765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572500" y="2438400"/>
            <a:ext cx="2857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国家级矿业龙头权威认证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191500" y="2921000"/>
            <a:ext cx="304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山东黄金集团出具官方报告：“完全满足设计要求，具备极高推广应用价值”，技术实力获行业最高级别认可，成为可复制的行业范本。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2545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▍ 中东：全球矿业投资热土，正等待这套“中国方案”落地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48895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5080000"/>
            <a:ext cx="279400" cy="279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295400" y="5054600"/>
            <a:ext cx="285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沙特国家战略级赛道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52500" y="54864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矿业被沙特列为继油气、石化后的第三大支柱产业，政策红利全面释放，千亿级基建与开采市场正加速启动。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381500" y="48895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72000" y="5080000"/>
            <a:ext cx="279400" cy="279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4914900" y="5054600"/>
            <a:ext cx="285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86亿美元的区域市场体量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4572000" y="54864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2025年GCC地区建筑与矿山设备市场规模已突破86亿美元，随着矿业开发加速，市场需求将持续保持高速增长态势。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001000" y="4889500"/>
            <a:ext cx="3429000" cy="1397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91500" y="5080000"/>
            <a:ext cx="279400" cy="279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8534400" y="5054600"/>
            <a:ext cx="2857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千万级高温设备刚需蓝海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191500" y="54864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仅沙特矿业车辆空调套件市场，2026年估值预计达4500-6000万美元，高温环境下设备升级需求迫切，市场潜力巨大。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中国方案的验证：从46℃到28℃的奇迹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785" b="1785"/>
          <a:stretch>
            <a:fillRect/>
          </a:stretch>
        </p:blipFill>
        <p:spPr>
          <a:xfrm>
            <a:off x="762000" y="1905000"/>
            <a:ext cx="3556000" cy="2286000"/>
          </a:xfrm>
          <a:prstGeom prst="rect">
            <a:avLst/>
          </a:prstGeom>
          <a:noFill/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809" b="1809"/>
          <a:stretch>
            <a:fillRect/>
          </a:stretch>
        </p:blipFill>
        <p:spPr>
          <a:xfrm>
            <a:off x="4572000" y="1905000"/>
            <a:ext cx="3556000" cy="2286000"/>
          </a:xfrm>
          <a:prstGeom prst="rect">
            <a:avLst/>
          </a:prstGeom>
          <a:noFill/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8382000" y="1905000"/>
            <a:ext cx="3048000" cy="2286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509000" y="20955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作业环境温度骤降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509000" y="2603500"/>
            <a:ext cx="279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46℃→28℃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509000" y="3556000"/>
            <a:ext cx="279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从“难以忍受”到“舒适作业”</a:t>
            </a:r>
            <a:b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这不仅是降温，更是生产力的释放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889000" y="4635500"/>
            <a:ext cx="3124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亚洲第一深井的挑战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89000" y="5080000"/>
            <a:ext cx="3124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山东黄金三山岛金矿开采深度达-1140米，井下出水温度53℃，作业环境极端闷热，常规制冷手段难以奏效，是对设备性能的极限考验。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4069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533900" y="4635500"/>
            <a:ext cx="3124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 井下移动降温车方案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533900" y="5080000"/>
            <a:ext cx="3124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采用高效制冷与智能温控技术，设备灵活机动，适应井下复杂巷道环境。实现快速部署、即开即用，直接作用于工作面，精准解决局部高温痛点。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51800" y="4445000"/>
            <a:ext cx="3378200" cy="1778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178800" y="4635500"/>
            <a:ext cx="31242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 官方验收高度评价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178800" y="5080000"/>
            <a:ext cx="31242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验收结论显示：“设备运行稳定，完全满足设计要求，具备极高的推广应用价值。”这是来自真实工况的权威背书，而非实验室数据。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中东矿山井下降温市场：为什么现在是黄金窗口？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123" b="123"/>
          <a:stretch>
            <a:fillRect/>
          </a:stretch>
        </p:blipFill>
        <p:spPr>
          <a:xfrm>
            <a:off x="762000" y="1905000"/>
            <a:ext cx="4572000" cy="2565400"/>
          </a:xfrm>
          <a:prstGeom prst="rect">
            <a:avLst/>
          </a:prstGeom>
          <a:noFill/>
          <a:ln w="254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5974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沙特愿景2030核心地标：利雅得金融区，象征着国家经济转型的决心与活力。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588000" y="1905000"/>
            <a:ext cx="584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2.1 沙特：打造国民经济第三支柱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588000" y="26670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40400" y="28575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146800" y="28194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2030年产值倍增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740400" y="32385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目标产值达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640亿美元</a:t>
            </a: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，较当前增长超300%，矿业成为新增长极。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572500" y="26670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24900" y="28575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9131300" y="28194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千亿级投资吸引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724900" y="32385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计划吸引矿业领域总投资超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1700亿美元</a:t>
            </a: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，全面推动勘探与开采。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588000" y="38735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40400" y="4064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146800" y="40259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万亿级资源储备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5740400" y="44450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未开发矿产资源潜在估值上调至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2.5万亿美元</a:t>
            </a: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，价值洼地待挖掘。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572500" y="3873500"/>
            <a:ext cx="28575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24900" y="40640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9131300" y="4025900"/>
            <a:ext cx="22225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西部地盾黄金带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8724900" y="4445000"/>
            <a:ext cx="2603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已发现超5000处矿点，金矿资源估值超</a:t>
            </a:r>
            <a:r>
              <a:rPr lang="en-US" sz="13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800亿美元</a:t>
            </a: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2705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16000" y="5524500"/>
            <a:ext cx="406400" cy="4064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1587500" y="5435600"/>
            <a:ext cx="965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为什么这是昱祥的独家机会？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沙特矿山设备进口依赖度高达80-90%，且极度缺乏本土制造能力。随着深井开采成为常态，高温治理需求将呈指数级爆发。您的</a:t>
            </a:r>
            <a:r>
              <a:rPr lang="en-US" sz="14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井下移动降温车</a:t>
            </a: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技术在当地没有直接竞争对手，这是抢占蓝海市场的黄金窗口期。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cap="flat" cmpd="sng">
            <a:solidFill>
              <a:srgbClr val="000000">
                <a:alpha val="7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中东矿山井下降温市场：为什么现在是黄金窗口？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2213" b="2213"/>
          <a:stretch>
            <a:fillRect/>
          </a:stretch>
        </p:blipFill>
        <p:spPr>
          <a:xfrm>
            <a:off x="762000" y="1841500"/>
            <a:ext cx="4064000" cy="2730500"/>
          </a:xfrm>
          <a:prstGeom prst="rect">
            <a:avLst/>
          </a:prstGeom>
          <a:noFill/>
          <a:ln w="254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762000" y="4699000"/>
            <a:ext cx="406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阿曼马斯喀特港 — 中东矿产资源进出口与物流核心枢纽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207000" y="1841500"/>
            <a:ext cx="6350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阿曼：铜矿开发的战略机遇期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5207000" y="2413000"/>
            <a:ext cx="63500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cap="flat" cmpd="sng">
            <a:solidFill>
              <a:srgbClr val="E6CFC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7500" y="26416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5842000" y="2476500"/>
            <a:ext cx="565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马尊铜矿：百亿级旗舰项目落地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总投资4亿美元，年处理矿石250万吨，预计2027年投产，铜矿石储量达2290万吨，是中东铜矿开发的标杆工程。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5207000" y="3365500"/>
            <a:ext cx="63500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cap="flat" cmpd="sng">
            <a:solidFill>
              <a:srgbClr val="E6CFC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7500" y="35941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842000" y="3429000"/>
            <a:ext cx="565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政策红利：采矿权加速释放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阿曼矿产开发公司已持有14个采矿特许权，2026年6月新增12项协议，政府强力推动矿业成为经济增长新引擎。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5207000" y="4318000"/>
            <a:ext cx="6350000" cy="825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cap="flat" cmpd="sng">
            <a:solidFill>
              <a:srgbClr val="E6CFCF">
                <a:alpha val="8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97500" y="45466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842000" y="4381500"/>
            <a:ext cx="5651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需求质变：从“可选”到“必选”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3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矿山开采向深井延伸，地温升高使降温成为安全生产红线，专业降温设备不再是附加项，而是投产的核心刚需。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5397500"/>
            <a:ext cx="3467100" cy="1143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89000" y="5486400"/>
            <a:ext cx="3213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12亿美元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/ 全球市场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2024年全球矿山冷却设备市场规模，行业需求持续攀升，技术迭代加速。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4356100" y="5397500"/>
            <a:ext cx="3467100" cy="1143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4483100" y="5486400"/>
            <a:ext cx="3213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6% CAGR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/ 区域增速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中东及北非矿业设备市场复合年增长率，资源开发热潮带动设备需求激增。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950200" y="5397500"/>
            <a:ext cx="3467100" cy="1143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077200" y="5486400"/>
            <a:ext cx="32131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$4500万+</a:t>
            </a: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/ 沙特细分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</a:br>
            <a:r>
              <a:rPr lang="en-US" sz="12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2026年沙特矿山车辆空调套件市场估值，年增速达7-9%，潜力巨大。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您的竞争对手是谁？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6000" y="1905000"/>
            <a:ext cx="1016000" cy="1016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222500" y="1968500"/>
            <a:ext cx="3683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国际巨头：长板与盲区并存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3048000"/>
            <a:ext cx="4699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以芬兰美卓(Metso)为代表的国际品牌，在碎磨、浮选等大型矿山设备领域占据主导。但其技术重心并非深井环境控制，在</a:t>
            </a:r>
            <a:r>
              <a:rPr lang="en-US" sz="14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“深井局部移动降温”</a:t>
            </a: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这一细分赛道，目前尚无成熟的商业化产品与技术储备。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572000"/>
            <a:ext cx="5207000" cy="1651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6000" y="48260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87500" y="4826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赛道唯一：无直接竞争对手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5397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您是中国唯一拥有成熟井下移动降温车产品的供应商，在该细分领域没有直接的国内外竞争对手，具备绝对的先发优势与市场定价权。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23000" y="1651000"/>
            <a:ext cx="5207000" cy="26670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77000" y="19685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048500" y="1968500"/>
            <a:ext cx="444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硬核验证：经极端工况实战检验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77000" y="2667000"/>
            <a:ext cx="4699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产品已在</a:t>
            </a:r>
            <a:r>
              <a:rPr lang="en-US" sz="14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三山岛金矿-1140米、46℃高温</a:t>
            </a: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的极端工况下完成严苛验证，稳定的运行表现证明了其在超深井高温环境下的可靠性与适配性，这是进入全球高温深井市场的核心“通行证”。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4572000"/>
            <a:ext cx="5207000" cy="16510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48260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048500" y="4826000"/>
            <a:ext cx="419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市场定位：中东的刚需型稀缺品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5397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中东拥有全球储量丰富的超深高温金矿，对高效降温方案需求迫切且无替代选择。您的技术是该区域市场的“刚需型稀缺品”，拥有极高的市场价值与不可替代性。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岱路集团 × 山东昱祥：合作方案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803400"/>
            <a:ext cx="1016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核心策略：摒弃低效预热，直击商业转化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4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无需耗费时间在基础市场认知上，建议直接启动“考察+交付”双核模式。从高层对接获取意向，到全案落地转化订单，用最短路径将技术优势转化为商业成果。</a:t>
            </a:r>
            <a:endParaRPr lang="en-US" sz="1400" b="0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5207000" cy="247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429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98600" y="3429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第一阶段：中东商务考察团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291">
            <a:off x="1016009" y="3956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41275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🎯</a:t>
            </a:r>
            <a:r>
              <a:rPr lang="en-US" sz="14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实地拜访中东矿业核心决策层，深度洽谈并锁定明确的订单意向与合作框架。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💡</a:t>
            </a:r>
            <a:r>
              <a:rPr lang="en-US" sz="14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行程规格：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7天6夜尊享商务行程，</a:t>
            </a:r>
            <a:r>
              <a:rPr lang="en-US" sz="1400" b="0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96,800元/人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（含政企高层对接、高端接待与商务晚宴）。</a:t>
            </a:r>
            <a:endParaRPr lang="en-US" sz="1400" b="0" i="0" u="none" strike="noStrike">
              <a:solidFill>
                <a:srgbClr val="D1D5D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23000" y="3175000"/>
            <a:ext cx="5207000" cy="2476500"/>
          </a:xfrm>
          <a:prstGeom prst="roundRect">
            <a:avLst>
              <a:gd name="adj" fmla="val 0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7000" y="34290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959600" y="34290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第二阶段：品牌出海全案交付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291">
            <a:off x="6477009" y="39560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77000" y="4127500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🚀</a:t>
            </a:r>
            <a:r>
              <a:rPr lang="en-US" sz="14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核心目标：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将考察意向转化为实际订单，搭建本地化销售网络与售后服务体系，实现持续获客。</a:t>
            </a:r>
            <a:endParaRPr lang="en-US" sz="1100"/>
          </a:p>
          <a:p>
            <a:pPr marL="0"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📦</a:t>
            </a:r>
            <a:r>
              <a:rPr lang="en-US" sz="1400" b="1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全案投入：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年度系统化运营，</a:t>
            </a:r>
            <a:r>
              <a:rPr lang="en-US" sz="1400" b="0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300万元/年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（含渠道建设、品牌推广、本地化团队及售后支持）。</a:t>
            </a:r>
            <a:endParaRPr lang="en-US" sz="1400" b="0" i="0" u="none" strike="noStrike">
              <a:solidFill>
                <a:srgbClr val="D1D5D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62000" y="6121400"/>
            <a:ext cx="1066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00E5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—— 以终为始，从商务对接直达商业变现，构建中东市场的长效增长模型 ——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第一阶段：中东商务考察团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00E5FF">
              <a:alpha val="10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¥96,800 /人</a:t>
            </a: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| 7天6夜 · 沙特+阿曼双城深度考察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5969000" y="1803400"/>
            <a:ext cx="546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🎯 目标：实地对接中东矿业决策层，精准推介技术方案，带回</a:t>
            </a: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3-5个有效询盘</a:t>
            </a:r>
            <a:r>
              <a:rPr lang="en-US" sz="1500" b="0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及合作意向。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857500"/>
            <a:ext cx="5207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048000"/>
            <a:ext cx="355600" cy="3556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24000" y="29845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🇸🇦 沙特：顶层资源与巨头对接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6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拜访沙特工业矿产部及Ma’aden，深入了解矿山开发规划，直面决策层推介井下降温解决方案，抢占市场先机。</a:t>
            </a:r>
            <a:endParaRPr lang="en-US" sz="1300" b="0" i="0" u="none" strike="noStrike">
              <a:solidFill>
                <a:srgbClr val="FFFFFF">
                  <a:alpha val="65098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62000" y="4089400"/>
            <a:ext cx="5207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42799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524000" y="42164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🇴🇲 阿曼：标杆项目实地调研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6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实地考察马尊铜矿等一线项目，掌握真实工况与降温痛点；对接本土工程巨头，定制化输出解决方案，建立合作根基。</a:t>
            </a:r>
            <a:endParaRPr lang="en-US" sz="1300" b="0" i="0" u="none" strike="noStrike">
              <a:solidFill>
                <a:srgbClr val="FFFFFF">
                  <a:alpha val="65098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62000" y="5321300"/>
            <a:ext cx="5207000" cy="1168400"/>
          </a:xfrm>
          <a:prstGeom prst="roundRect">
            <a:avLst>
              <a:gd name="adj" fmla="val 0"/>
            </a:avLst>
          </a:prstGeom>
          <a:solidFill>
            <a:srgbClr val="FFFFFF">
              <a:alpha val="6000"/>
            </a:srgbClr>
          </a:solidFill>
          <a:ln w="12700" cap="flat" cmpd="sng">
            <a:solidFill>
              <a:srgbClr val="00E5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55118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24000" y="54483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🎁 成果：签约与订单意向落地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65098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签署合作备忘录，与中资企业及当地伙伴建立“抱团出海”联盟，锁定首批高质量订单意向，为项目落地铺平道路。</a:t>
            </a:r>
            <a:endParaRPr lang="en-US" sz="1300" b="0" i="0" u="none" strike="noStrike">
              <a:solidFill>
                <a:srgbClr val="FFFFFF">
                  <a:alpha val="65098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350000" y="2857500"/>
            <a:ext cx="520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重点对接：沙特矿业巨头 (Ma'aden)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350000" y="3365500"/>
            <a:ext cx="5207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/>
          <a:srcRect t="148" b="148"/>
          <a:stretch>
            <a:fillRect/>
          </a:stretch>
        </p:blipFill>
        <p:spPr>
          <a:xfrm>
            <a:off x="6540500" y="3606800"/>
            <a:ext cx="2540000" cy="14224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9" name="AutoShape 19"/>
          <p:cNvSpPr/>
          <p:nvPr/>
        </p:nvSpPr>
        <p:spPr>
          <a:xfrm>
            <a:off x="9207500" y="3530600"/>
            <a:ext cx="2286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沙特基础工业支柱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全球领先的综合矿业集团，沙特唯一的国家级矿业公司，掌控全境矿产资源开发，是本次考察的核心关键对接方。</a:t>
            </a:r>
            <a:endParaRPr lang="en-US" sz="1300" b="0" i="0" u="none" strike="noStrike">
              <a:solidFill>
                <a:srgbClr val="FFFFFF">
                  <a:alpha val="6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6350000" y="5321300"/>
            <a:ext cx="5207000" cy="11684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540500" y="5448300"/>
            <a:ext cx="4953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为什么选择这次考察？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这不仅是一次商务拜访，更是一次打通政府、矿企、工程方全链路的战略契机，助力昱祥从“技术出海”迈向“项目落地”。</a:t>
            </a:r>
            <a:endParaRPr lang="en-US" sz="1300" b="0" i="0" u="none" strike="noStrike">
              <a:solidFill>
                <a:srgbClr val="FFFFFF">
                  <a:alpha val="70196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为什么这个考察团对昱祥价值巨大？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20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中东矿企正寻求“技术+设备+解决方案”的深度绑定，这正是我们的机会。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794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30226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22400" y="2984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01 沙特模式 · 需求明确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34925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当地明确期望引进具备勘探开发与矿山运营全链条能力的国际伙伴，打造“沙特资本 + 外国技术管理”的深度绑定模式，而非单纯的设备买卖，需求迫切且持久。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06900" y="2794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0900" y="30226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067300" y="2984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02 昱祥优势 · 精准契合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60900" y="34925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您的“井下移动降温车”直击矿山高温痛点，提供的不仅是单一设备，更是一套包含技术支持与运维服务的完整解决方案，完美匹配当地对综合能力的要求。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051800" y="2794000"/>
            <a:ext cx="3378200" cy="2286000"/>
          </a:xfrm>
          <a:prstGeom prst="roundRect">
            <a:avLst>
              <a:gd name="adj" fmla="val 0"/>
            </a:avLst>
          </a:prstGeom>
          <a:solidFill>
            <a:srgbClr val="00E5FF">
              <a:alpha val="8000"/>
            </a:srgbClr>
          </a:solidFill>
          <a:ln w="12700" cap="flat" cmpd="sng">
            <a:solidFill>
              <a:srgbClr val="00E5FF">
                <a:alpha val="2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05800" y="30226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712200" y="2984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03 岱路资源 · 渠道成熟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305800" y="3492500"/>
            <a:ext cx="28702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我们已打通中东核心矿产资源渠道，可直接对接沙特工业与矿产资源部、阿曼能源与矿产部及MDO等关键机构，为合作搭建高效、官方的沟通桥梁。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334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00E5FF">
              <a:alpha val="12000"/>
            </a:srgbClr>
          </a:solidFill>
          <a:ln w="12700" cap="flat" cmpd="sng">
            <a:solidFill>
              <a:srgbClr val="00E5FF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1016000" y="5486400"/>
            <a:ext cx="1016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这不仅是一次考察，更是让您的核心技术与中东雄厚的资本实力、迫切的市场需求进行一次</a:t>
            </a:r>
            <a:r>
              <a:rPr lang="en-US" sz="1500" b="1" i="0" u="none" strike="noStrike">
                <a:solidFill>
                  <a:srgbClr val="00E5FF"/>
                </a:solidFill>
                <a:latin typeface="Noto Sans SC"/>
                <a:ea typeface="Noto Sans SC"/>
                <a:cs typeface="Noto Sans SC"/>
                <a:sym typeface="Noto Sans SC"/>
              </a:rPr>
              <a:t>高效、精准的价值匹配</a:t>
            </a:r>
            <a:r>
              <a:rPr lang="en-US" sz="15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，为双方开启长期共赢的合作大门。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6351</Words>
  <Application>WPS 演示</Application>
  <PresentationFormat/>
  <Paragraphs>380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5" baseType="lpstr">
      <vt:lpstr>Arial</vt:lpstr>
      <vt:lpstr>宋体</vt:lpstr>
      <vt:lpstr>Wingdings</vt:lpstr>
      <vt:lpstr>Arial</vt:lpstr>
      <vt:lpstr>Noto Sans SC</vt:lpstr>
      <vt:lpstr>Thonburi</vt:lpstr>
      <vt:lpstr>汉仪书宋二KW</vt:lpstr>
      <vt:lpstr>宋体</vt:lpstr>
      <vt:lpstr>微软雅黑</vt:lpstr>
      <vt:lpstr>汉仪旗黑</vt:lpstr>
      <vt:lpstr>Arial Unicode MS</vt:lpstr>
      <vt:lpstr>Noto Sans SC</vt:lpstr>
      <vt:lpstr>苹方-简</vt:lpstr>
      <vt:lpstr>宋体-简</vt:lpstr>
      <vt:lpstr>Apple Color Emoji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洪汉秋</cp:lastModifiedBy>
  <cp:revision>2</cp:revision>
  <dcterms:created xsi:type="dcterms:W3CDTF">2026-07-20T11:01:49Z</dcterms:created>
  <dcterms:modified xsi:type="dcterms:W3CDTF">2026-07-20T11:01:49Z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{"Label":"1","ContentProducer":"001191110102MACQD9K64010000","ProduceID":"7659617128694303943","ReservedCode1":"","ContentPropagator":"","PropagateID":"","ReservedCode2":""}</vt:lpwstr>
  </property>
  <property fmtid="{D5CDD505-2E9C-101B-9397-08002B2CF9AE}" pid="3" name="KSOProductBuildVer">
    <vt:lpwstr>2052-12.1.24031.24031</vt:lpwstr>
  </property>
  <property fmtid="{D5CDD505-2E9C-101B-9397-08002B2CF9AE}" pid="4" name="ICV">
    <vt:lpwstr>DB84F66C397D31741D005E6A81ED2064_43</vt:lpwstr>
  </property>
</Properties>
</file>